
<file path=[Content_Types].xml><?xml version="1.0" encoding="utf-8"?>
<Types xmlns="http://schemas.openxmlformats.org/package/2006/content-types">
  <Default Extension="doc" ContentType="application/msword"/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341" r:id="rId3"/>
    <p:sldId id="342" r:id="rId4"/>
    <p:sldId id="345" r:id="rId5"/>
    <p:sldId id="344" r:id="rId6"/>
    <p:sldId id="346" r:id="rId7"/>
    <p:sldId id="347" r:id="rId8"/>
    <p:sldId id="349" r:id="rId9"/>
    <p:sldId id="350" r:id="rId10"/>
    <p:sldId id="351" r:id="rId11"/>
    <p:sldId id="352" r:id="rId12"/>
    <p:sldId id="353" r:id="rId13"/>
    <p:sldId id="354" r:id="rId14"/>
    <p:sldId id="273" r:id="rId15"/>
    <p:sldId id="355" r:id="rId16"/>
    <p:sldId id="356" r:id="rId17"/>
    <p:sldId id="360" r:id="rId18"/>
    <p:sldId id="281" r:id="rId19"/>
    <p:sldId id="357" r:id="rId20"/>
    <p:sldId id="358" r:id="rId21"/>
    <p:sldId id="359" r:id="rId22"/>
    <p:sldId id="361" r:id="rId23"/>
    <p:sldId id="333" r:id="rId24"/>
    <p:sldId id="257" r:id="rId25"/>
    <p:sldId id="327" r:id="rId26"/>
    <p:sldId id="302" r:id="rId27"/>
    <p:sldId id="258" r:id="rId28"/>
    <p:sldId id="335" r:id="rId29"/>
    <p:sldId id="329" r:id="rId30"/>
    <p:sldId id="330" r:id="rId31"/>
    <p:sldId id="338" r:id="rId32"/>
    <p:sldId id="334" r:id="rId33"/>
    <p:sldId id="260" r:id="rId34"/>
    <p:sldId id="261" r:id="rId35"/>
    <p:sldId id="312" r:id="rId36"/>
    <p:sldId id="314" r:id="rId37"/>
    <p:sldId id="336" r:id="rId38"/>
    <p:sldId id="263" r:id="rId39"/>
    <p:sldId id="264" r:id="rId40"/>
    <p:sldId id="265" r:id="rId41"/>
    <p:sldId id="337" r:id="rId42"/>
    <p:sldId id="307" r:id="rId43"/>
    <p:sldId id="309" r:id="rId44"/>
    <p:sldId id="308" r:id="rId45"/>
    <p:sldId id="310" r:id="rId46"/>
    <p:sldId id="311" r:id="rId47"/>
    <p:sldId id="317" r:id="rId48"/>
    <p:sldId id="326" r:id="rId49"/>
    <p:sldId id="320" r:id="rId50"/>
    <p:sldId id="321" r:id="rId51"/>
    <p:sldId id="316" r:id="rId52"/>
    <p:sldId id="324" r:id="rId53"/>
    <p:sldId id="331" r:id="rId54"/>
    <p:sldId id="332" r:id="rId55"/>
    <p:sldId id="325" r:id="rId56"/>
    <p:sldId id="328" r:id="rId57"/>
    <p:sldId id="304" r:id="rId58"/>
    <p:sldId id="315" r:id="rId59"/>
    <p:sldId id="266" r:id="rId60"/>
    <p:sldId id="267" r:id="rId61"/>
    <p:sldId id="268" r:id="rId6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1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1pPr>
    <a:lvl2pPr indent="228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2pPr>
    <a:lvl3pPr indent="457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3pPr>
    <a:lvl4pPr indent="685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4pPr>
    <a:lvl5pPr indent="9144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5pPr>
    <a:lvl6pPr indent="11430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6pPr>
    <a:lvl7pPr indent="1371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7pPr>
    <a:lvl8pPr indent="1600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8pPr>
    <a:lvl9pPr indent="1828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1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55469" y="5739557"/>
            <a:ext cx="226366" cy="241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FD8BC-0E92-C1B0-60AE-35E9E620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A18A9C-43F8-D9D3-390B-14E4A4CC2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F6F7D1-16CC-5D72-A2FD-2E0FBDFAC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F09DAD-CC05-484C-A692-C1E392263C09}" type="datetime1">
              <a:rPr lang="en-US" altLang="en-US"/>
              <a:pPr/>
              <a:t>5/17/24</a:t>
            </a:fld>
            <a:endParaRPr lang="en-US" alt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DA4D29-6A63-F87A-0B77-EB5D3036C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0528E2-11C3-440C-1809-57C94B50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96918" y="6476262"/>
            <a:ext cx="237245" cy="184666"/>
          </a:xfrm>
        </p:spPr>
        <p:txBody>
          <a:bodyPr/>
          <a:lstStyle>
            <a:lvl1pPr>
              <a:defRPr/>
            </a:lvl1pPr>
          </a:lstStyle>
          <a:p>
            <a:fld id="{3BB6CFAF-B397-1146-BDF7-F3AE9CEB1287}" type="slidenum">
              <a:rPr lang="en-US" altLang="en-US"/>
              <a:pPr/>
              <a:t>‹N°›</a:t>
            </a:fld>
            <a:endParaRPr lang="en-US" altLang="en-US" b="0"/>
          </a:p>
        </p:txBody>
      </p:sp>
    </p:spTree>
    <p:extLst>
      <p:ext uri="{BB962C8B-B14F-4D97-AF65-F5344CB8AC3E}">
        <p14:creationId xmlns:p14="http://schemas.microsoft.com/office/powerpoint/2010/main" val="76277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2018 NAVER LABS. All rights reserved.</a:t>
            </a:r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1370012" y="769937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7921648" y="6476262"/>
            <a:ext cx="187785" cy="162192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Document_Microsoft_Word_97_-_2004.doc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uman-r.com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7" Type="http://schemas.openxmlformats.org/officeDocument/2006/relationships/image" Target="../media/image16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"/><Relationship Id="rId5" Type="http://schemas.openxmlformats.org/officeDocument/2006/relationships/image" Target="../media/image14.tif"/><Relationship Id="rId4" Type="http://schemas.openxmlformats.org/officeDocument/2006/relationships/image" Target="../media/image13.t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205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2" descr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NAVERLABS_LOGO_WHITE.png" descr="NAVERLABS_LOGO_WHI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161" y="6061807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 2017 NAVER LABS. All rights reserved."/>
          <p:cNvSpPr txBox="1"/>
          <p:nvPr/>
        </p:nvSpPr>
        <p:spPr>
          <a:xfrm>
            <a:off x="271430" y="6476262"/>
            <a:ext cx="1996140" cy="146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2024 </a:t>
            </a:r>
            <a:r>
              <a:rPr lang="fr-FR" dirty="0" err="1"/>
              <a:t>Naverlabs</a:t>
            </a:r>
            <a:endParaRPr dirty="0"/>
          </a:p>
        </p:txBody>
      </p:sp>
      <p:sp>
        <p:nvSpPr>
          <p:cNvPr id="39" name="Your name"/>
          <p:cNvSpPr txBox="1"/>
          <p:nvPr/>
        </p:nvSpPr>
        <p:spPr>
          <a:xfrm>
            <a:off x="271429" y="2202782"/>
            <a:ext cx="920100" cy="20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Claude Roux</a:t>
            </a:r>
          </a:p>
        </p:txBody>
      </p:sp>
      <p:sp>
        <p:nvSpPr>
          <p:cNvPr id="40" name="17th January 2017"/>
          <p:cNvSpPr txBox="1"/>
          <p:nvPr/>
        </p:nvSpPr>
        <p:spPr>
          <a:xfrm>
            <a:off x="2498850" y="2205163"/>
            <a:ext cx="836365" cy="22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22 Mai 2024</a:t>
            </a:r>
            <a:endParaRPr dirty="0"/>
          </a:p>
        </p:txBody>
      </p:sp>
      <p:sp>
        <p:nvSpPr>
          <p:cNvPr id="41" name="Document title first line goes here…"/>
          <p:cNvSpPr txBox="1"/>
          <p:nvPr/>
        </p:nvSpPr>
        <p:spPr>
          <a:xfrm>
            <a:off x="271429" y="133941"/>
            <a:ext cx="3741006" cy="122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dirty="0"/>
              <a:t>Présentation EPITA</a:t>
            </a:r>
          </a:p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 sz="4500" dirty="0" err="1">
                <a:latin typeface="+mn-lt"/>
                <a:ea typeface="+mn-ea"/>
                <a:cs typeface="+mn-cs"/>
                <a:sym typeface="Helvetica Neue"/>
              </a:rPr>
              <a:t>Parsage</a:t>
            </a:r>
            <a:r>
              <a:rPr lang="fr-FR" sz="4500" dirty="0">
                <a:latin typeface="+mn-lt"/>
                <a:ea typeface="+mn-ea"/>
                <a:cs typeface="+mn-cs"/>
                <a:sym typeface="Helvetica Neue"/>
              </a:rPr>
              <a:t>…</a:t>
            </a:r>
            <a:endParaRPr sz="4500" dirty="0"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42" name="AppIcon.icns" descr="AppIcon.icn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D3FA78C2-15C6-F173-ED12-63EFE6CE1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2950" y="-1"/>
            <a:ext cx="6414595" cy="1240221"/>
          </a:xfrm>
        </p:spPr>
        <p:txBody>
          <a:bodyPr/>
          <a:lstStyle/>
          <a:p>
            <a:r>
              <a:rPr lang="fr-CA" altLang="fr-FR" dirty="0">
                <a:solidFill>
                  <a:schemeClr val="tx1"/>
                </a:solidFill>
                <a:latin typeface="+mn-lt"/>
              </a:rPr>
              <a:t>Index</a:t>
            </a:r>
            <a:endParaRPr lang="en-US" altLang="fr-FR" dirty="0">
              <a:solidFill>
                <a:schemeClr val="tx1"/>
              </a:solidFill>
              <a:latin typeface="+mn-lt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961F68C2-BF1B-8403-EE63-E449D54FF28F}"/>
              </a:ext>
            </a:extLst>
          </p:cNvPr>
          <p:cNvGraphicFramePr>
            <a:graphicFrameLocks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768437"/>
              </p:ext>
            </p:extLst>
          </p:nvPr>
        </p:nvGraphicFramePr>
        <p:xfrm>
          <a:off x="992736" y="1156166"/>
          <a:ext cx="6988175" cy="386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89600" imgH="3149600" progId="Word.Document.8">
                  <p:embed/>
                </p:oleObj>
              </mc:Choice>
              <mc:Fallback>
                <p:oleObj name="Document" r:id="rId2" imgW="5689600" imgH="3149600" progId="Word.Document.8">
                  <p:embed/>
                  <p:pic>
                    <p:nvPicPr>
                      <p:cNvPr id="60420" name="Object 4">
                        <a:extLst>
                          <a:ext uri="{FF2B5EF4-FFF2-40B4-BE49-F238E27FC236}">
                            <a16:creationId xmlns:a16="http://schemas.microsoft.com/office/drawing/2014/main" id="{030DA495-BFB7-6531-F61A-A15F33FFBB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736" y="1156166"/>
                        <a:ext cx="6988175" cy="386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109E0DA8-4206-45FC-E96C-6D44604C21D4}"/>
              </a:ext>
            </a:extLst>
          </p:cNvPr>
          <p:cNvSpPr txBox="1">
            <a:spLocks noChangeArrowheads="1"/>
          </p:cNvSpPr>
          <p:nvPr/>
        </p:nvSpPr>
        <p:spPr>
          <a:xfrm>
            <a:off x="877123" y="4130428"/>
            <a:ext cx="6871739" cy="177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algn="l" hangingPunct="1"/>
            <a:r>
              <a:rPr lang="fr-CA" altLang="fr-FR" sz="1800" dirty="0">
                <a:solidFill>
                  <a:schemeClr val="tx1"/>
                </a:solidFill>
                <a:latin typeface="+mn-lt"/>
              </a:rPr>
              <a:t>Ce code binaire a un double emploi:</a:t>
            </a:r>
          </a:p>
          <a:p>
            <a:pPr algn="l" hangingPunct="1"/>
            <a:endParaRPr lang="fr-CA" altLang="fr-FR" sz="1800" dirty="0">
              <a:solidFill>
                <a:schemeClr val="tx1"/>
              </a:solidFill>
              <a:latin typeface="+mn-lt"/>
            </a:endParaRPr>
          </a:p>
          <a:p>
            <a:pPr marL="457200" indent="-457200" algn="l" hangingPunct="1">
              <a:buAutoNum type="alphaLcParenR"/>
            </a:pPr>
            <a:r>
              <a:rPr lang="fr-CA" altLang="fr-FR" sz="1800" dirty="0">
                <a:solidFill>
                  <a:schemeClr val="tx1"/>
                </a:solidFill>
                <a:latin typeface="+mn-lt"/>
              </a:rPr>
              <a:t>Il indexe la règle</a:t>
            </a:r>
          </a:p>
          <a:p>
            <a:pPr marL="457200" indent="-457200" algn="l" hangingPunct="1">
              <a:buAutoNum type="alphaLcParenR"/>
            </a:pPr>
            <a:r>
              <a:rPr lang="fr-CA" altLang="fr-FR" sz="1800" dirty="0">
                <a:solidFill>
                  <a:schemeClr val="tx1"/>
                </a:solidFill>
                <a:latin typeface="+mn-lt"/>
              </a:rPr>
              <a:t>Il définit son contenu</a:t>
            </a:r>
          </a:p>
          <a:p>
            <a:pPr algn="l" hangingPunct="1"/>
            <a:endParaRPr lang="fr-CA" altLang="fr-FR" sz="1800" dirty="0">
              <a:solidFill>
                <a:schemeClr val="tx1"/>
              </a:solidFill>
              <a:latin typeface="+mn-lt"/>
            </a:endParaRPr>
          </a:p>
          <a:p>
            <a:pPr algn="l" hangingPunct="1"/>
            <a:r>
              <a:rPr lang="fr-CA" altLang="fr-FR" sz="1800" dirty="0">
                <a:solidFill>
                  <a:schemeClr val="tx1"/>
                </a:solidFill>
                <a:latin typeface="+mn-lt"/>
              </a:rPr>
              <a:t>576 c’est à la fois l’index de SN -&gt; </a:t>
            </a:r>
            <a:r>
              <a:rPr lang="fr-CA" altLang="fr-FR" sz="1800" dirty="0" err="1">
                <a:solidFill>
                  <a:schemeClr val="tx1"/>
                </a:solidFill>
                <a:latin typeface="+mn-lt"/>
              </a:rPr>
              <a:t>N,Dét</a:t>
            </a:r>
            <a:r>
              <a:rPr lang="fr-CA" altLang="fr-FR" sz="1800" dirty="0">
                <a:solidFill>
                  <a:schemeClr val="tx1"/>
                </a:solidFill>
                <a:latin typeface="+mn-lt"/>
              </a:rPr>
              <a:t>, mais ça veut aussi dire une fois décomposée en valeurs binaires un nom et un déterminant…</a:t>
            </a:r>
            <a:endParaRPr lang="en-US" altLang="fr-FR" sz="18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1035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C6B028A-58CA-CA9F-1BDD-861DD7AE60E7}"/>
              </a:ext>
            </a:extLst>
          </p:cNvPr>
          <p:cNvSpPr txBox="1">
            <a:spLocks noChangeArrowheads="1"/>
          </p:cNvSpPr>
          <p:nvPr/>
        </p:nvSpPr>
        <p:spPr>
          <a:xfrm>
            <a:off x="742950" y="0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Recherche d’une règle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D3B164-C11C-9F9D-B816-58D3C7CAF714}"/>
              </a:ext>
            </a:extLst>
          </p:cNvPr>
          <p:cNvSpPr txBox="1">
            <a:spLocks noChangeArrowheads="1"/>
          </p:cNvSpPr>
          <p:nvPr/>
        </p:nvSpPr>
        <p:spPr>
          <a:xfrm>
            <a:off x="378371" y="1052513"/>
            <a:ext cx="8671035" cy="51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algn="l"/>
            <a:r>
              <a:rPr lang="fr-FR" altLang="fr-FR" sz="2200" b="1" dirty="0">
                <a:solidFill>
                  <a:schemeClr val="tx1"/>
                </a:solidFill>
                <a:latin typeface="+mn-ea"/>
                <a:ea typeface="+mn-ea"/>
              </a:rPr>
              <a:t>Analysons: </a:t>
            </a:r>
            <a:r>
              <a:rPr lang="fr-FR" altLang="fr-FR" sz="2200" b="1" i="1" dirty="0">
                <a:solidFill>
                  <a:schemeClr val="tx1"/>
                </a:solidFill>
                <a:latin typeface="+mn-ea"/>
                <a:ea typeface="+mn-ea"/>
              </a:rPr>
              <a:t>le chat</a:t>
            </a:r>
          </a:p>
          <a:p>
            <a:pPr algn="l"/>
            <a:endParaRPr lang="fr-FR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fr-FR" altLang="fr-FR" sz="2200" dirty="0">
                <a:solidFill>
                  <a:schemeClr val="tx1"/>
                </a:solidFill>
                <a:latin typeface="+mn-ea"/>
                <a:ea typeface="+mn-ea"/>
              </a:rPr>
              <a:t>Soit donc la liste de catégorie: </a:t>
            </a:r>
            <a:r>
              <a:rPr lang="fr-FR" altLang="fr-FR" sz="2200" i="1" dirty="0" err="1">
                <a:solidFill>
                  <a:schemeClr val="tx1"/>
                </a:solidFill>
                <a:latin typeface="+mn-ea"/>
                <a:ea typeface="+mn-ea"/>
              </a:rPr>
              <a:t>Dét,N</a:t>
            </a:r>
            <a:endParaRPr lang="fr-FR" altLang="fr-FR" sz="2200" i="1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fr-FR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fr-FR" altLang="fr-FR" sz="2200" dirty="0">
                <a:solidFill>
                  <a:schemeClr val="tx1"/>
                </a:solidFill>
                <a:latin typeface="+mn-ea"/>
                <a:ea typeface="+mn-ea"/>
              </a:rPr>
              <a:t>soit 512 OU 64= 1000000000 OU 0001000000 = 1001000000= 576</a:t>
            </a:r>
          </a:p>
          <a:p>
            <a:pPr algn="l"/>
            <a:endParaRPr lang="fr-FR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endParaRPr lang="fr-FR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/>
            <a:r>
              <a:rPr lang="fr-FR" altLang="fr-FR" sz="2200" dirty="0">
                <a:solidFill>
                  <a:schemeClr val="tx1"/>
                </a:solidFill>
                <a:latin typeface="+mn-ea"/>
                <a:ea typeface="+mn-ea"/>
              </a:rPr>
              <a:t>soit donc la règle: </a:t>
            </a:r>
          </a:p>
          <a:p>
            <a:pPr algn="l"/>
            <a:endParaRPr lang="fr-FR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r>
              <a:rPr lang="fr-FR" altLang="fr-FR" sz="2200" dirty="0">
                <a:solidFill>
                  <a:schemeClr val="tx1"/>
                </a:solidFill>
                <a:latin typeface="+mn-ea"/>
                <a:ea typeface="+mn-ea"/>
              </a:rPr>
              <a:t>1.b) SN-&gt; N, </a:t>
            </a:r>
            <a:r>
              <a:rPr lang="fr-FR" altLang="fr-FR" sz="2200" dirty="0" err="1">
                <a:solidFill>
                  <a:schemeClr val="tx1"/>
                </a:solidFill>
                <a:latin typeface="+mn-ea"/>
                <a:ea typeface="+mn-ea"/>
              </a:rPr>
              <a:t>Dét</a:t>
            </a:r>
            <a:r>
              <a:rPr lang="fr-FR" altLang="fr-FR" sz="2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endParaRPr lang="en-US" altLang="fr-FR" sz="2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041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C6B028A-58CA-CA9F-1BDD-861DD7AE60E7}"/>
              </a:ext>
            </a:extLst>
          </p:cNvPr>
          <p:cNvSpPr txBox="1">
            <a:spLocks noChangeArrowheads="1"/>
          </p:cNvSpPr>
          <p:nvPr/>
        </p:nvSpPr>
        <p:spPr>
          <a:xfrm>
            <a:off x="742950" y="0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Filtrage des règles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D3B164-C11C-9F9D-B816-58D3C7CAF714}"/>
              </a:ext>
            </a:extLst>
          </p:cNvPr>
          <p:cNvSpPr txBox="1">
            <a:spLocks noChangeArrowheads="1"/>
          </p:cNvSpPr>
          <p:nvPr/>
        </p:nvSpPr>
        <p:spPr>
          <a:xfrm>
            <a:off x="388881" y="1578030"/>
            <a:ext cx="8671035" cy="51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algn="l">
              <a:buFontTx/>
              <a:buChar char="•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 L’utilisation d’un codage binaire permet aussi de prévoir rapidement si une règle peut ou non s’appliquer.</a:t>
            </a:r>
          </a:p>
          <a:p>
            <a:pPr algn="l">
              <a:buFontTx/>
              <a:buChar char="•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 En examinant notre tableau de règle, nous pouvons calculer à l’avance, les éléments suivants:</a:t>
            </a:r>
          </a:p>
          <a:p>
            <a:pPr algn="l">
              <a:buFontTx/>
              <a:buChar char="•"/>
            </a:pPr>
            <a:endParaRPr lang="fr-CA" altLang="fr-F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lvl="1" indent="-342900" algn="l">
              <a:buFont typeface="Wingdings" pitchFamily="2" charset="2"/>
              <a:buChar char="Ø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N</a:t>
            </a: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 peut apparaître avec un </a:t>
            </a:r>
            <a:r>
              <a:rPr lang="fr-CA" altLang="fr-FR" sz="2000" i="1" dirty="0" err="1">
                <a:solidFill>
                  <a:schemeClr val="tx1"/>
                </a:solidFill>
                <a:latin typeface="+mn-ea"/>
                <a:ea typeface="+mn-ea"/>
              </a:rPr>
              <a:t>Dét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et 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A</a:t>
            </a: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marL="342900" lvl="1" indent="-342900" algn="l">
              <a:buFont typeface="Wingdings" pitchFamily="2" charset="2"/>
              <a:buChar char="Ø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V </a:t>
            </a: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peut apparaître avec 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Pro</a:t>
            </a:r>
          </a:p>
          <a:p>
            <a:pPr marL="342900" lvl="1" indent="-342900" algn="l">
              <a:buFont typeface="Wingdings" pitchFamily="2" charset="2"/>
              <a:buChar char="Ø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SN </a:t>
            </a: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peut apparaître avec un </a:t>
            </a:r>
            <a:r>
              <a:rPr lang="fr-CA" altLang="fr-FR" sz="2000" i="1" dirty="0">
                <a:solidFill>
                  <a:schemeClr val="tx1"/>
                </a:solidFill>
                <a:latin typeface="+mn-ea"/>
                <a:ea typeface="+mn-ea"/>
              </a:rPr>
              <a:t>SV</a:t>
            </a:r>
          </a:p>
          <a:p>
            <a:pPr algn="l">
              <a:buFontTx/>
              <a:buChar char="•"/>
            </a:pPr>
            <a:endParaRPr lang="fr-CA" altLang="fr-FR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buFontTx/>
              <a:buChar char="•"/>
            </a:pPr>
            <a:r>
              <a:rPr lang="fr-CA" altLang="fr-FR" sz="2000" dirty="0">
                <a:solidFill>
                  <a:schemeClr val="tx1"/>
                </a:solidFill>
                <a:latin typeface="+mn-ea"/>
                <a:ea typeface="+mn-ea"/>
              </a:rPr>
              <a:t> Nous allons traduire ces possibilités sous la forme de vecteurs binaires de filtrage.</a:t>
            </a:r>
            <a:endParaRPr lang="en-US" altLang="fr-FR" sz="20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5143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377D390-2D03-7D66-0439-5D49D31C3173}"/>
              </a:ext>
            </a:extLst>
          </p:cNvPr>
          <p:cNvSpPr txBox="1">
            <a:spLocks noChangeArrowheads="1"/>
          </p:cNvSpPr>
          <p:nvPr/>
        </p:nvSpPr>
        <p:spPr>
          <a:xfrm>
            <a:off x="742950" y="0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dirty="0">
                <a:solidFill>
                  <a:schemeClr val="tx1"/>
                </a:solidFill>
                <a:latin typeface="+mn-ea"/>
                <a:ea typeface="+mn-ea"/>
              </a:rPr>
              <a:t>Exemple de filtre</a:t>
            </a:r>
            <a:endParaRPr lang="en-US" altLang="fr-F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4BAC349-8DCC-5120-6F3F-61A9CC25F862}"/>
              </a:ext>
            </a:extLst>
          </p:cNvPr>
          <p:cNvSpPr txBox="1">
            <a:spLocks noChangeArrowheads="1"/>
          </p:cNvSpPr>
          <p:nvPr/>
        </p:nvSpPr>
        <p:spPr>
          <a:xfrm>
            <a:off x="199587" y="1850205"/>
            <a:ext cx="4133850" cy="411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algn="l" hangingPunct="1">
              <a:buFontTx/>
              <a:buChar char="•"/>
            </a:pP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 Un filtre est donc composé des catégories qui peuvent être associées sous un même nœud syntagmatique.</a:t>
            </a:r>
          </a:p>
          <a:p>
            <a:pPr lvl="1" algn="l" hangingPunct="1"/>
            <a:endParaRPr lang="fr-CA" altLang="fr-FR" sz="18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 algn="l" hangingPunct="1"/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Le filtre de </a:t>
            </a:r>
            <a:r>
              <a:rPr lang="fr-CA" altLang="fr-FR" sz="1800" i="1" dirty="0">
                <a:solidFill>
                  <a:schemeClr val="tx1"/>
                </a:solidFill>
                <a:latin typeface="+mn-ea"/>
                <a:ea typeface="+mn-ea"/>
              </a:rPr>
              <a:t>N </a:t>
            </a: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comprend aussi bien un </a:t>
            </a:r>
            <a:r>
              <a:rPr lang="fr-CA" altLang="fr-FR" sz="1800" i="1" dirty="0">
                <a:solidFill>
                  <a:schemeClr val="tx1"/>
                </a:solidFill>
                <a:latin typeface="+mn-ea"/>
                <a:ea typeface="+mn-ea"/>
              </a:rPr>
              <a:t>A </a:t>
            </a: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qu’un </a:t>
            </a:r>
            <a:r>
              <a:rPr lang="fr-CA" altLang="fr-FR" sz="1800" i="1" dirty="0" err="1">
                <a:solidFill>
                  <a:schemeClr val="tx1"/>
                </a:solidFill>
                <a:latin typeface="+mn-ea"/>
                <a:ea typeface="+mn-ea"/>
              </a:rPr>
              <a:t>Dét</a:t>
            </a: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 hangingPunct="1">
              <a:buFontTx/>
              <a:buChar char="•"/>
            </a:pP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</a:p>
          <a:p>
            <a:pPr algn="l" hangingPunct="1">
              <a:buFontTx/>
              <a:buChar char="•"/>
            </a:pPr>
            <a:r>
              <a:rPr lang="fr-CA" altLang="fr-FR" sz="1800" dirty="0">
                <a:solidFill>
                  <a:schemeClr val="tx1"/>
                </a:solidFill>
                <a:latin typeface="+mn-ea"/>
                <a:ea typeface="+mn-ea"/>
              </a:rPr>
              <a:t>Nous pouvons traduire ce filtre sous une forme binaire.</a:t>
            </a:r>
          </a:p>
          <a:p>
            <a:pPr algn="l" hangingPunct="1"/>
            <a:endParaRPr lang="en-US" altLang="fr-FR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aphicFrame>
        <p:nvGraphicFramePr>
          <p:cNvPr id="7" name="Group 131">
            <a:extLst>
              <a:ext uri="{FF2B5EF4-FFF2-40B4-BE49-F238E27FC236}">
                <a16:creationId xmlns:a16="http://schemas.microsoft.com/office/drawing/2014/main" id="{93089E05-3EBD-3FAE-6E8E-FF0B864CA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9228774"/>
              </p:ext>
            </p:extLst>
          </p:nvPr>
        </p:nvGraphicFramePr>
        <p:xfrm>
          <a:off x="4571999" y="1850204"/>
          <a:ext cx="4372413" cy="3990404"/>
        </p:xfrm>
        <a:graphic>
          <a:graphicData uri="http://schemas.openxmlformats.org/drawingml/2006/table">
            <a:tbl>
              <a:tblPr/>
              <a:tblGrid>
                <a:gridCol w="1290943">
                  <a:extLst>
                    <a:ext uri="{9D8B030D-6E8A-4147-A177-3AD203B41FA5}">
                      <a16:colId xmlns:a16="http://schemas.microsoft.com/office/drawing/2014/main" val="1718257358"/>
                    </a:ext>
                  </a:extLst>
                </a:gridCol>
                <a:gridCol w="1162846">
                  <a:extLst>
                    <a:ext uri="{9D8B030D-6E8A-4147-A177-3AD203B41FA5}">
                      <a16:colId xmlns:a16="http://schemas.microsoft.com/office/drawing/2014/main" val="2246063298"/>
                    </a:ext>
                  </a:extLst>
                </a:gridCol>
                <a:gridCol w="1918624">
                  <a:extLst>
                    <a:ext uri="{9D8B030D-6E8A-4147-A177-3AD203B41FA5}">
                      <a16:colId xmlns:a16="http://schemas.microsoft.com/office/drawing/2014/main" val="909026614"/>
                    </a:ext>
                  </a:extLst>
                </a:gridCol>
              </a:tblGrid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Catégories</a:t>
                      </a:r>
                      <a:endParaRPr kumimoji="0" lang="en-US" alt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Filtre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Binaire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291307"/>
                  </a:ext>
                </a:extLst>
              </a:tr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A,Dét,N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1011000000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704</a:t>
                      </a:r>
                      <a:endParaRPr kumimoji="0" lang="en-US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7645059"/>
                  </a:ext>
                </a:extLst>
              </a:tr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A,N,Dét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	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704</a:t>
                      </a:r>
                      <a:endParaRPr kumimoji="0" lang="en-US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922553"/>
                  </a:ext>
                </a:extLst>
              </a:tr>
              <a:tr h="570584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Dét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Dét,A,N</a:t>
                      </a:r>
                      <a:endParaRPr kumimoji="0" lang="en-US" alt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1011000000</a:t>
                      </a:r>
                      <a:r>
                        <a:rPr kumimoji="0" lang="en-US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= 704</a:t>
                      </a:r>
                      <a:endParaRPr kumimoji="0" lang="en-US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1026188"/>
                  </a:ext>
                </a:extLst>
              </a:tr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Pro,V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01</a:t>
                      </a:r>
                      <a:r>
                        <a:rPr kumimoji="0" lang="fr-FR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00100000 = 288</a:t>
                      </a:r>
                      <a:endParaRPr kumimoji="0" lang="en-US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848745"/>
                  </a:ext>
                </a:extLst>
              </a:tr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SN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SV,SN</a:t>
                      </a:r>
                      <a:endParaRPr kumimoji="0" lang="en-US" alt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0000000110 = 6</a:t>
                      </a:r>
                      <a:endParaRPr kumimoji="0" lang="en-US" alt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17224"/>
                  </a:ext>
                </a:extLst>
              </a:tr>
              <a:tr h="526103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SV</a:t>
                      </a:r>
                      <a:endParaRPr kumimoji="0" lang="en-US" alt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SN,SV</a:t>
                      </a:r>
                      <a:endParaRPr kumimoji="0" lang="en-US" altLang="fr-FR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0000000110 = 6</a:t>
                      </a:r>
                      <a:endParaRPr kumimoji="0" lang="en-US" altLang="fr-F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048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126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14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650631" y="1302726"/>
            <a:ext cx="7726114" cy="521237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Ces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filtres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sont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utilisés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lorsque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l’on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parcourt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la phrase de la droite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vers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la gauche:</a:t>
            </a:r>
          </a:p>
          <a:p>
            <a:pPr algn="l">
              <a:lnSpc>
                <a:spcPct val="110000"/>
              </a:lnSpc>
              <a:defRPr sz="2000" b="1" i="1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  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			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             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La dame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lui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lit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histoire</a:t>
            </a: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 b="1" i="1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			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             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Dét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1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,N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2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Pro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3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V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4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Dét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5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N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6</a:t>
            </a:r>
            <a:endParaRPr lang="fr-FR" b="0" i="0" baseline="30000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A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chaque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étape on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construit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la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liste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des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catégories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sous la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forme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d’un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vecteur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de bits:</a:t>
            </a: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On rencontre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d’abord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>
                <a:solidFill>
                  <a:srgbClr val="F51038"/>
                </a:solidFill>
                <a:latin typeface="+mn-ea"/>
                <a:ea typeface="+mn-ea"/>
                <a:cs typeface="+mj-cs"/>
              </a:rPr>
              <a:t>N</a:t>
            </a:r>
            <a:r>
              <a:rPr baseline="30000" dirty="0">
                <a:solidFill>
                  <a:srgbClr val="F51038"/>
                </a:solidFill>
                <a:latin typeface="+mn-ea"/>
                <a:ea typeface="+mn-ea"/>
                <a:cs typeface="+mj-cs"/>
              </a:rPr>
              <a:t>6</a:t>
            </a:r>
            <a:r>
              <a:rPr dirty="0"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notre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liste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vaut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: </a:t>
            </a:r>
            <a:r>
              <a:rPr b="1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0001000000</a:t>
            </a:r>
            <a:endParaRPr lang="fr-FR" b="1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endParaRPr b="1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Puis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on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rajoute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>
                <a:solidFill>
                  <a:srgbClr val="F51038"/>
                </a:solidFill>
                <a:latin typeface="+mn-ea"/>
                <a:ea typeface="+mn-ea"/>
                <a:cs typeface="+mj-cs"/>
              </a:rPr>
              <a:t>Dét</a:t>
            </a:r>
            <a:r>
              <a:rPr baseline="30000" dirty="0">
                <a:solidFill>
                  <a:srgbClr val="F51038"/>
                </a:solidFill>
                <a:latin typeface="+mn-ea"/>
                <a:ea typeface="+mn-ea"/>
                <a:cs typeface="+mj-cs"/>
              </a:rPr>
              <a:t>5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. On compare la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liste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avec le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filtre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de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Dét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:</a:t>
            </a:r>
          </a:p>
          <a:p>
            <a:pPr algn="l">
              <a:lnSpc>
                <a:spcPct val="110000"/>
              </a:lnSpc>
              <a:defRPr sz="2000" b="1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 b="1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			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0001000000</a:t>
            </a:r>
            <a:r>
              <a:rPr sz="1477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&amp; </a:t>
            </a:r>
            <a:r>
              <a:rPr b="0" i="1" dirty="0">
                <a:solidFill>
                  <a:srgbClr val="F51038"/>
                </a:solidFill>
                <a:latin typeface="+mn-ea"/>
                <a:ea typeface="+mn-ea"/>
                <a:cs typeface="+mj-cs"/>
              </a:rPr>
              <a:t>1011000000</a:t>
            </a:r>
            <a:r>
              <a:rPr sz="1477" dirty="0">
                <a:latin typeface="+mn-ea"/>
                <a:ea typeface="+mn-ea"/>
                <a:cs typeface="+mj-cs"/>
              </a:rPr>
              <a:t> </a:t>
            </a:r>
            <a:r>
              <a:rPr sz="1477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= </a:t>
            </a:r>
            <a:r>
              <a:rPr b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0001000000</a:t>
            </a:r>
            <a:r>
              <a:rPr sz="1477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endParaRPr lang="fr-FR" sz="1477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 b="1"/>
            </a:pPr>
            <a:endParaRPr sz="1477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On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retrouve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filtre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par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conséquent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Dét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est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compatible avec la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liste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.</a:t>
            </a: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97" name="Line 4"/>
          <p:cNvSpPr/>
          <p:nvPr/>
        </p:nvSpPr>
        <p:spPr>
          <a:xfrm flipH="1" flipV="1">
            <a:off x="2917075" y="2504899"/>
            <a:ext cx="2791558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2202" rIns="42202"/>
          <a:lstStyle/>
          <a:p>
            <a:endParaRPr sz="2123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Utilisation du filtre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15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650631" y="1302726"/>
            <a:ext cx="7726114" cy="52123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			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             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La dame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lui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lit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une</a:t>
            </a: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  <a:r>
              <a:rPr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histoire</a:t>
            </a: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 b="1" i="1"/>
            </a:pPr>
            <a:r>
              <a:rPr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			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             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Dét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1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,N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2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Pro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3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V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4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Dét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5</a:t>
            </a:r>
            <a:r>
              <a:rPr b="0" i="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N</a:t>
            </a:r>
            <a:r>
              <a:rPr b="0" i="0" baseline="30000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6</a:t>
            </a:r>
            <a:endParaRPr lang="fr-FR" b="0" i="0" baseline="30000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</a:t>
            </a:r>
          </a:p>
          <a:p>
            <a:pPr algn="l"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Peut-on rajouter le verbe </a:t>
            </a:r>
            <a:r>
              <a:rPr lang="fr-FR" dirty="0">
                <a:solidFill>
                  <a:srgbClr val="F51038"/>
                </a:solidFill>
              </a:rPr>
              <a:t>V</a:t>
            </a:r>
            <a:r>
              <a:rPr lang="fr-FR" baseline="30000" dirty="0">
                <a:solidFill>
                  <a:srgbClr val="F51038"/>
                </a:solidFill>
              </a:rPr>
              <a:t>5 </a:t>
            </a:r>
            <a:r>
              <a:rPr lang="fr-FR" dirty="0"/>
              <a:t>à cette liste:</a:t>
            </a:r>
            <a:r>
              <a:rPr lang="fr-FR" sz="1600" dirty="0"/>
              <a:t> </a:t>
            </a:r>
          </a:p>
          <a:p>
            <a:pPr algn="ctr">
              <a:defRPr sz="2000" b="1"/>
            </a:pPr>
            <a:r>
              <a:rPr lang="fr-FR" dirty="0">
                <a:solidFill>
                  <a:schemeClr val="tx1"/>
                </a:solidFill>
              </a:rPr>
              <a:t>1001000000</a:t>
            </a:r>
            <a:r>
              <a:rPr lang="fr-FR" sz="1600" b="0" dirty="0">
                <a:solidFill>
                  <a:schemeClr val="tx1"/>
                </a:solidFill>
              </a:rPr>
              <a:t> &amp; </a:t>
            </a:r>
            <a:r>
              <a:rPr lang="fr-FR" b="0" i="1" dirty="0">
                <a:solidFill>
                  <a:srgbClr val="F51038"/>
                </a:solidFill>
              </a:rPr>
              <a:t>0100100000</a:t>
            </a:r>
            <a:r>
              <a:rPr lang="fr-FR" sz="1600" b="0" dirty="0"/>
              <a:t> </a:t>
            </a:r>
            <a:r>
              <a:rPr lang="fr-FR" sz="1600" b="0" dirty="0">
                <a:solidFill>
                  <a:schemeClr val="tx1"/>
                </a:solidFill>
              </a:rPr>
              <a:t>= </a:t>
            </a:r>
            <a:r>
              <a:rPr lang="fr-FR" b="0" dirty="0">
                <a:solidFill>
                  <a:schemeClr val="tx1"/>
                </a:solidFill>
              </a:rPr>
              <a:t>00000000</a:t>
            </a:r>
          </a:p>
          <a:p>
            <a:pPr algn="l">
              <a:defRPr sz="2000" i="1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 sz="2000" i="1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Nous ne retrouvons pas notre filtre</a:t>
            </a:r>
            <a:r>
              <a:rPr lang="fr-FR" i="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</a:p>
          <a:p>
            <a:pPr algn="l"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Le verbe n’est donc pas compatible avec notre liste. </a:t>
            </a:r>
          </a:p>
          <a:p>
            <a:pPr algn="l"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Nous recherchons alors la règle qui correspond à cet index:</a:t>
            </a:r>
          </a:p>
          <a:p>
            <a:pPr algn="l"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Sn -&gt; </a:t>
            </a:r>
            <a:r>
              <a:rPr lang="fr-FR" dirty="0" err="1">
                <a:solidFill>
                  <a:schemeClr val="tx1"/>
                </a:solidFill>
                <a:latin typeface="+mn-ea"/>
                <a:ea typeface="+mn-ea"/>
              </a:rPr>
              <a:t>Dét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, N. </a:t>
            </a:r>
          </a:p>
          <a:p>
            <a:pPr algn="l"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</a:rPr>
              <a:t>Ce qui nous donne donc SN.</a:t>
            </a:r>
          </a:p>
          <a:p>
            <a:pPr algn="l">
              <a:lnSpc>
                <a:spcPct val="110000"/>
              </a:lnSpc>
              <a:defRPr sz="2000"/>
            </a:pP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397" name="Line 4"/>
          <p:cNvSpPr/>
          <p:nvPr/>
        </p:nvSpPr>
        <p:spPr>
          <a:xfrm flipH="1" flipV="1">
            <a:off x="2875034" y="2137037"/>
            <a:ext cx="2791558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2202" rIns="42202"/>
          <a:lstStyle/>
          <a:p>
            <a:endParaRPr sz="2123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Utilisation du filtre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658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16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650631" y="1302727"/>
            <a:ext cx="8293672" cy="510858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Je rejoins XRCE en 1998 et le projet XIP démarre en 1999, basé sur mon prototype de thèse. XIP c’est: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Une dizaine de type de règles différentes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grammaires pour 8 langues dont le japonais.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compétitions où nous finissons toujours dans les 3 premiers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projets européens et français.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La grammaire de l’anglais comprend 60.000 règles et peut analyser des textes sur un PC de 2007 à une vitesse de 3000 mots/s.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Notre dernier vrai succès eut lieu en 2016 avec notre victoire à </a:t>
            </a:r>
            <a:r>
              <a:rPr lang="fr-FR"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SemEval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en Extraction de Sentiments.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La dernière compétition, organisée par IBM, eut lieu en 2017 et fut gagné par nous.</a:t>
            </a:r>
          </a:p>
          <a:p>
            <a:pPr algn="l">
              <a:lnSpc>
                <a:spcPct val="110000"/>
              </a:lnSpc>
              <a:defRPr sz="2000"/>
            </a:pP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Xerox </a:t>
            </a:r>
            <a:r>
              <a:rPr lang="fr-CA" altLang="fr-FR" sz="4400" dirty="0" err="1">
                <a:solidFill>
                  <a:schemeClr val="tx1"/>
                </a:solidFill>
                <a:latin typeface="+mn-lt"/>
              </a:rPr>
              <a:t>Incremental</a:t>
            </a:r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 </a:t>
            </a:r>
            <a:r>
              <a:rPr lang="fr-CA" altLang="fr-FR" sz="4400" dirty="0" err="1">
                <a:solidFill>
                  <a:schemeClr val="tx1"/>
                </a:solidFill>
                <a:latin typeface="+mn-lt"/>
              </a:rPr>
              <a:t>Parser</a:t>
            </a:r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: XIP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952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17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808438" y="1773343"/>
            <a:ext cx="8104486" cy="291192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XIP offrait différents types de règle: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marL="457200" indent="-457200" algn="l">
              <a:lnSpc>
                <a:spcPct val="110000"/>
              </a:lnSpc>
              <a:buFont typeface="+mj-lt"/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règles de désambiguïsation. Le HMM </a:t>
            </a:r>
            <a:r>
              <a:rPr lang="fr-FR" i="1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marquait 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les entrées qu’il considérait comme bonne, avec un taux d’erreur d’environ 20%.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règles de </a:t>
            </a:r>
            <a:r>
              <a:rPr lang="fr-FR" i="1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segments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qui permettaient de construire un arbre syntaxique superficiel.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règles sémantiques, indexées sur des mots particuliers pour identifier des expressions figées.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 moteur de prédicats du premier ordre pour identifier les dépendances syntaxiques.</a:t>
            </a:r>
          </a:p>
          <a:p>
            <a:pPr algn="l">
              <a:lnSpc>
                <a:spcPct val="110000"/>
              </a:lnSpc>
              <a:defRPr sz="2000"/>
            </a:pP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Type de règles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08681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18</a:t>
            </a:fld>
            <a:endParaRPr/>
          </a:p>
        </p:txBody>
      </p:sp>
      <p:sp>
        <p:nvSpPr>
          <p:cNvPr id="453" name="Rectangle 2"/>
          <p:cNvSpPr txBox="1">
            <a:spLocks noGrp="1"/>
          </p:cNvSpPr>
          <p:nvPr>
            <p:ph type="title"/>
          </p:nvPr>
        </p:nvSpPr>
        <p:spPr>
          <a:xfrm>
            <a:off x="383931" y="438149"/>
            <a:ext cx="7643446" cy="3326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03504">
              <a:defRPr sz="1848"/>
            </a:lvl1pPr>
          </a:lstStyle>
          <a:p>
            <a:r>
              <a:t>Extraire des expressions négative ou “Kansei”</a:t>
            </a:r>
          </a:p>
        </p:txBody>
      </p:sp>
      <p:sp>
        <p:nvSpPr>
          <p:cNvPr id="454" name="Rectangle 3"/>
          <p:cNvSpPr txBox="1">
            <a:spLocks noGrp="1"/>
          </p:cNvSpPr>
          <p:nvPr>
            <p:ph type="body" sz="quarter" idx="1"/>
          </p:nvPr>
        </p:nvSpPr>
        <p:spPr>
          <a:xfrm>
            <a:off x="1514475" y="629397"/>
            <a:ext cx="6115050" cy="92612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defRPr sz="1600">
                <a:solidFill>
                  <a:srgbClr val="FF0000"/>
                </a:solidFill>
              </a:defRPr>
            </a:pPr>
            <a:r>
              <a:rPr dirty="0" err="1"/>
              <a:t>Marquer</a:t>
            </a:r>
            <a:r>
              <a:rPr dirty="0"/>
              <a:t> les </a:t>
            </a:r>
            <a:r>
              <a:rPr dirty="0" err="1"/>
              <a:t>morph</a:t>
            </a: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è</a:t>
            </a:r>
            <a:r>
              <a:rPr dirty="0" err="1"/>
              <a:t>mes</a:t>
            </a:r>
            <a:r>
              <a:rPr dirty="0"/>
              <a:t> pour </a:t>
            </a:r>
            <a:r>
              <a:rPr dirty="0" err="1"/>
              <a:t>exprimer</a:t>
            </a:r>
            <a:r>
              <a:rPr dirty="0"/>
              <a:t> des 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dirty="0" err="1"/>
              <a:t>Kansei</a:t>
            </a:r>
            <a:r>
              <a:rPr dirty="0"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r>
              <a:rPr dirty="0"/>
              <a:t> </a:t>
            </a:r>
            <a:r>
              <a:rPr dirty="0" err="1">
                <a:latin typeface="Times New Roman"/>
                <a:ea typeface="Times New Roman"/>
                <a:cs typeface="Times New Roman"/>
                <a:sym typeface="Times New Roman"/>
              </a:rPr>
              <a:t>à</a:t>
            </a:r>
            <a:r>
              <a:rPr dirty="0"/>
              <a:t> la main</a:t>
            </a:r>
            <a:endParaRPr lang="fr-FR" dirty="0"/>
          </a:p>
          <a:p>
            <a:pPr>
              <a:lnSpc>
                <a:spcPct val="90000"/>
              </a:lnSpc>
              <a:defRPr sz="1600">
                <a:solidFill>
                  <a:srgbClr val="FF0000"/>
                </a:solidFill>
              </a:defRPr>
            </a:pPr>
            <a:endParaRPr dirty="0"/>
          </a:p>
          <a:p>
            <a:pPr>
              <a:lnSpc>
                <a:spcPct val="90000"/>
              </a:lnSpc>
              <a:defRPr sz="1600" b="1">
                <a:solidFill>
                  <a:schemeClr val="accent2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defRPr>
            </a:pPr>
            <a:endParaRPr dirty="0"/>
          </a:p>
          <a:p>
            <a:pPr>
              <a:lnSpc>
                <a:spcPct val="90000"/>
              </a:lnSpc>
              <a:defRPr sz="1600" b="1">
                <a:solidFill>
                  <a:schemeClr val="accent2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</a:defRPr>
            </a:pPr>
            <a:r>
              <a:rPr dirty="0" err="1"/>
              <a:t>Génération</a:t>
            </a:r>
            <a:r>
              <a:rPr dirty="0"/>
              <a:t> </a:t>
            </a:r>
            <a:r>
              <a:rPr dirty="0" err="1"/>
              <a:t>Automatique</a:t>
            </a:r>
            <a:r>
              <a:rPr dirty="0"/>
              <a:t> de </a:t>
            </a:r>
            <a:r>
              <a:rPr dirty="0" err="1"/>
              <a:t>règles</a:t>
            </a:r>
            <a:r>
              <a:rPr dirty="0"/>
              <a:t> sur la base de </a:t>
            </a:r>
            <a:r>
              <a:rPr dirty="0" err="1"/>
              <a:t>ces</a:t>
            </a:r>
            <a:r>
              <a:rPr dirty="0"/>
              <a:t> annotations</a:t>
            </a:r>
          </a:p>
        </p:txBody>
      </p:sp>
      <p:sp>
        <p:nvSpPr>
          <p:cNvPr id="455" name="Rectangle 4"/>
          <p:cNvSpPr txBox="1"/>
          <p:nvPr/>
        </p:nvSpPr>
        <p:spPr>
          <a:xfrm>
            <a:off x="226840" y="1643928"/>
            <a:ext cx="8690319" cy="67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lnSpc>
                <a:spcPct val="120000"/>
              </a:lnSpc>
              <a:spcBef>
                <a:spcPts val="923"/>
              </a:spcBef>
              <a:defRPr sz="1400"/>
            </a:pPr>
            <a:r>
              <a:rPr lang="fr-FR" sz="1292" dirty="0"/>
              <a:t>Règle d’exemple</a:t>
            </a:r>
            <a:endParaRPr sz="1292" dirty="0"/>
          </a:p>
          <a:p>
            <a:pPr>
              <a:lnSpc>
                <a:spcPct val="120000"/>
              </a:lnSpc>
              <a:spcBef>
                <a:spcPts val="923"/>
              </a:spcBef>
              <a:defRPr sz="1400"/>
            </a:pPr>
            <a:r>
              <a:rPr sz="1292" dirty="0"/>
              <a:t>| </a:t>
            </a:r>
            <a:r>
              <a:rPr sz="1292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用言節</a:t>
            </a:r>
            <a:r>
              <a:rPr sz="1292" dirty="0"/>
              <a:t>#1{</a:t>
            </a:r>
            <a:r>
              <a:rPr sz="1292" dirty="0" err="1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連用</a:t>
            </a:r>
            <a:r>
              <a:rPr sz="1292" dirty="0"/>
              <a:t>{?*, </a:t>
            </a:r>
            <a:r>
              <a:rPr sz="1292" dirty="0" err="1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助詞</a:t>
            </a:r>
            <a:r>
              <a:rPr sz="1292" dirty="0"/>
              <a:t>[</a:t>
            </a:r>
            <a:r>
              <a:rPr sz="1292" dirty="0" err="1"/>
              <a:t>lemma:</a:t>
            </a:r>
            <a:r>
              <a:rPr sz="1292" dirty="0" err="1">
                <a:solidFill>
                  <a:srgbClr val="FF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だけ</a:t>
            </a:r>
            <a:r>
              <a:rPr sz="1292" dirty="0"/>
              <a:t>], </a:t>
            </a:r>
            <a:r>
              <a:rPr sz="1292" dirty="0" err="1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助詞</a:t>
            </a:r>
            <a:r>
              <a:rPr sz="1292" dirty="0"/>
              <a:t>[</a:t>
            </a:r>
            <a:r>
              <a:rPr sz="1292" dirty="0" err="1"/>
              <a:t>lemma:</a:t>
            </a:r>
            <a:r>
              <a:rPr sz="1292" dirty="0" err="1">
                <a:solidFill>
                  <a:srgbClr val="FF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で</a:t>
            </a:r>
            <a:r>
              <a:rPr sz="1292" dirty="0"/>
              <a:t>]}, ?*, </a:t>
            </a:r>
            <a:r>
              <a:rPr sz="1292" dirty="0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用言節</a:t>
            </a:r>
            <a:r>
              <a:rPr sz="1292" dirty="0"/>
              <a:t>#2{</a:t>
            </a:r>
            <a:r>
              <a:rPr sz="1292" dirty="0" err="1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連用</a:t>
            </a:r>
            <a:r>
              <a:rPr sz="1292" dirty="0"/>
              <a:t>{?*, </a:t>
            </a:r>
            <a:r>
              <a:rPr sz="1292" dirty="0" err="1"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助動</a:t>
            </a:r>
            <a:r>
              <a:rPr sz="1292" dirty="0"/>
              <a:t>[</a:t>
            </a:r>
            <a:r>
              <a:rPr sz="1292" dirty="0" err="1"/>
              <a:t>lemma:</a:t>
            </a:r>
            <a:r>
              <a:rPr sz="1292" dirty="0" err="1">
                <a:solidFill>
                  <a:srgbClr val="FF0000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れる</a:t>
            </a:r>
            <a:r>
              <a:rPr sz="1292" dirty="0"/>
              <a:t>]} |</a:t>
            </a:r>
            <a:r>
              <a:rPr sz="1292" dirty="0">
                <a:solidFill>
                  <a:srgbClr val="B2B2B2"/>
                </a:solidFill>
              </a:rPr>
              <a:t> </a:t>
            </a:r>
            <a:r>
              <a:rPr sz="1292" dirty="0" err="1">
                <a:solidFill>
                  <a:schemeClr val="accent2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  <a:t>不満表現</a:t>
            </a:r>
            <a:r>
              <a:rPr sz="1292" dirty="0">
                <a:solidFill>
                  <a:schemeClr val="accent2"/>
                </a:solidFill>
              </a:rPr>
              <a:t>(#1, #2)</a:t>
            </a:r>
          </a:p>
        </p:txBody>
      </p:sp>
      <p:sp>
        <p:nvSpPr>
          <p:cNvPr id="456" name="AutoShape 5"/>
          <p:cNvSpPr/>
          <p:nvPr/>
        </p:nvSpPr>
        <p:spPr>
          <a:xfrm>
            <a:off x="4172579" y="937844"/>
            <a:ext cx="359022" cy="265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3462"/>
                </a:moveTo>
                <a:lnTo>
                  <a:pt x="5415" y="13462"/>
                </a:lnTo>
                <a:lnTo>
                  <a:pt x="5415" y="0"/>
                </a:lnTo>
                <a:lnTo>
                  <a:pt x="16185" y="0"/>
                </a:lnTo>
                <a:lnTo>
                  <a:pt x="16185" y="13462"/>
                </a:lnTo>
                <a:lnTo>
                  <a:pt x="21600" y="13462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rgbClr val="000000"/>
            </a:solidFill>
            <a:miter/>
          </a:ln>
        </p:spPr>
        <p:txBody>
          <a:bodyPr lIns="42202" rIns="42202" anchor="ctr"/>
          <a:lstStyle/>
          <a:p>
            <a:endParaRPr sz="2123"/>
          </a:p>
        </p:txBody>
      </p:sp>
      <p:sp>
        <p:nvSpPr>
          <p:cNvPr id="457" name="Text Box 6"/>
          <p:cNvSpPr txBox="1"/>
          <p:nvPr/>
        </p:nvSpPr>
        <p:spPr>
          <a:xfrm>
            <a:off x="496910" y="5937433"/>
            <a:ext cx="7959090" cy="2911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2202" rIns="42202">
            <a:spAutoFit/>
          </a:bodyPr>
          <a:lstStyle/>
          <a:p>
            <a:pPr>
              <a:defRPr sz="1400"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sz="1292" dirty="0" err="1"/>
              <a:t>Obtenir</a:t>
            </a:r>
            <a:r>
              <a:rPr sz="1292" dirty="0"/>
              <a:t> </a:t>
            </a:r>
            <a:r>
              <a:rPr sz="1292" dirty="0" err="1"/>
              <a:t>l’estimation</a:t>
            </a:r>
            <a:r>
              <a:rPr sz="1292" dirty="0"/>
              <a:t> </a:t>
            </a:r>
            <a:r>
              <a:rPr sz="1292" dirty="0" err="1"/>
              <a:t>seule</a:t>
            </a:r>
            <a:r>
              <a:rPr sz="1292" dirty="0"/>
              <a:t> </a:t>
            </a:r>
            <a:r>
              <a:rPr sz="1292" dirty="0" err="1"/>
              <a:t>coûte</a:t>
            </a:r>
            <a:r>
              <a:rPr sz="1292" dirty="0"/>
              <a:t> 13,000 yen, ~ (</a:t>
            </a:r>
            <a:r>
              <a:rPr sz="1292" dirty="0">
                <a:latin typeface="Times New Roman"/>
                <a:ea typeface="Times New Roman"/>
                <a:cs typeface="Times New Roman"/>
                <a:sym typeface="Times New Roman"/>
              </a:rPr>
              <a:t>From </a:t>
            </a:r>
            <a:r>
              <a:rPr sz="1292" dirty="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sz="1292" dirty="0" err="1">
                <a:latin typeface="Times New Roman"/>
                <a:ea typeface="Times New Roman"/>
                <a:cs typeface="Times New Roman"/>
                <a:sym typeface="Times New Roman"/>
              </a:rPr>
              <a:t>Fuman</a:t>
            </a:r>
            <a:r>
              <a:rPr sz="1292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sz="1292" dirty="0" err="1">
                <a:latin typeface="Times New Roman"/>
                <a:ea typeface="Times New Roman"/>
                <a:cs typeface="Times New Roman"/>
                <a:sym typeface="Times New Roman"/>
              </a:rPr>
              <a:t>Research.com</a:t>
            </a:r>
            <a:r>
              <a:rPr sz="1292" dirty="0"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sz="1292" dirty="0"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sz="1292" u="sng" dirty="0">
                <a:solidFill>
                  <a:srgbClr val="CCCCFF"/>
                </a:solidFill>
                <a:uFill>
                  <a:solidFill>
                    <a:srgbClr val="CCCCFF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  <a:hlinkClick r:id="rId2"/>
              </a:rPr>
              <a:t>http://www.fuman-r.com</a:t>
            </a:r>
            <a:r>
              <a:rPr sz="1292" dirty="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sz="1292" dirty="0"/>
              <a:t>)</a:t>
            </a:r>
          </a:p>
        </p:txBody>
      </p:sp>
      <p:grpSp>
        <p:nvGrpSpPr>
          <p:cNvPr id="465" name="Group 7"/>
          <p:cNvGrpSpPr/>
          <p:nvPr/>
        </p:nvGrpSpPr>
        <p:grpSpPr>
          <a:xfrm>
            <a:off x="1314449" y="2763715"/>
            <a:ext cx="6389633" cy="2813157"/>
            <a:chOff x="-1" y="0"/>
            <a:chExt cx="6922100" cy="3047583"/>
          </a:xfrm>
        </p:grpSpPr>
        <p:sp>
          <p:nvSpPr>
            <p:cNvPr id="458" name="Text Box 8"/>
            <p:cNvSpPr txBox="1"/>
            <p:nvPr/>
          </p:nvSpPr>
          <p:spPr>
            <a:xfrm>
              <a:off x="-1" y="0"/>
              <a:ext cx="6922100" cy="3047583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2202" tIns="42202" rIns="42202" bIns="42202" numCol="1" anchor="t">
              <a:spAutoFit/>
            </a:bodyPr>
            <a:lstStyle/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                              TOP                          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+----------------+---------------------+-------------+--------+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|                |                     |             |        |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体言節           用言節                体言節        用言節   句読点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+                +                     +             +        +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|                |                     |             |        |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連用            連用                  連用          連用     読点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+-------+     +------+-----+          +---------+     +-----+    +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|       |     |      |     |          |         |     |     |    |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名詞    助詞  動詞   助詞  助詞       名詞      助詞  動詞  助動   、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+       +     +      +     +      +------+      +     +     +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|       |     |      |     |      |      |      |     |     |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見積もり   を   五段   </a:t>
              </a:r>
              <a:r>
                <a:rPr sz="1108">
                  <a:solidFill>
                    <a:srgbClr val="FF0000"/>
                  </a:solidFill>
                </a:rPr>
                <a:t>だけ   で</a:t>
              </a:r>
              <a:r>
                <a:rPr sz="1108"/>
                <a:t>    名詞    接尾    を   五段   </a:t>
              </a:r>
              <a:r>
                <a:rPr sz="1108">
                  <a:solidFill>
                    <a:srgbClr val="FF0000"/>
                  </a:solidFill>
                </a:rPr>
                <a:t>れ</a:t>
              </a:r>
              <a:r>
                <a:rPr sz="1108"/>
                <a:t>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           +                   +      +            +      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           |                   |      |            |              </a:t>
              </a:r>
            </a:p>
            <a:p>
              <a:pPr>
                <a:defRPr sz="1200">
                  <a:latin typeface="ＭＳ ゴシック"/>
                  <a:ea typeface="ＭＳ ゴシック"/>
                  <a:cs typeface="ＭＳ ゴシック"/>
                  <a:sym typeface="ＭＳ ゴシック"/>
                </a:defRPr>
              </a:pPr>
              <a:r>
                <a:rPr sz="1108"/>
                <a:t>                出す               1万3千   円          取ら             </a:t>
              </a:r>
            </a:p>
          </p:txBody>
        </p:sp>
        <p:sp>
          <p:nvSpPr>
            <p:cNvPr id="459" name="Text Box 9"/>
            <p:cNvSpPr txBox="1"/>
            <p:nvPr/>
          </p:nvSpPr>
          <p:spPr>
            <a:xfrm>
              <a:off x="47166" y="2374900"/>
              <a:ext cx="844273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 dirty="0"/>
                <a:t>estimation</a:t>
              </a:r>
            </a:p>
          </p:txBody>
        </p:sp>
        <p:sp>
          <p:nvSpPr>
            <p:cNvPr id="460" name="Text Box 10"/>
            <p:cNvSpPr txBox="1"/>
            <p:nvPr/>
          </p:nvSpPr>
          <p:spPr>
            <a:xfrm>
              <a:off x="1375820" y="2747753"/>
              <a:ext cx="621990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 dirty="0" err="1"/>
                <a:t>obtenir</a:t>
              </a:r>
              <a:endParaRPr sz="1108" dirty="0"/>
            </a:p>
          </p:txBody>
        </p:sp>
        <p:sp>
          <p:nvSpPr>
            <p:cNvPr id="461" name="Text Box 11"/>
            <p:cNvSpPr txBox="1"/>
            <p:nvPr/>
          </p:nvSpPr>
          <p:spPr>
            <a:xfrm>
              <a:off x="1997810" y="2447925"/>
              <a:ext cx="830380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/>
                <a:t>juste pour</a:t>
              </a:r>
            </a:p>
          </p:txBody>
        </p:sp>
        <p:sp>
          <p:nvSpPr>
            <p:cNvPr id="462" name="Text Box 12"/>
            <p:cNvSpPr txBox="1"/>
            <p:nvPr/>
          </p:nvSpPr>
          <p:spPr>
            <a:xfrm>
              <a:off x="3012920" y="2700669"/>
              <a:ext cx="825169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 dirty="0"/>
                <a:t>13,000yen</a:t>
              </a:r>
            </a:p>
          </p:txBody>
        </p:sp>
        <p:sp>
          <p:nvSpPr>
            <p:cNvPr id="463" name="Text Box 13"/>
            <p:cNvSpPr txBox="1"/>
            <p:nvPr/>
          </p:nvSpPr>
          <p:spPr>
            <a:xfrm>
              <a:off x="4720158" y="2598191"/>
              <a:ext cx="503901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 dirty="0" err="1"/>
                <a:t>prend</a:t>
              </a:r>
              <a:endParaRPr sz="1108" dirty="0"/>
            </a:p>
          </p:txBody>
        </p:sp>
        <p:sp>
          <p:nvSpPr>
            <p:cNvPr id="464" name="Text Box 14"/>
            <p:cNvSpPr txBox="1"/>
            <p:nvPr/>
          </p:nvSpPr>
          <p:spPr>
            <a:xfrm>
              <a:off x="5119857" y="2374900"/>
              <a:ext cx="715766" cy="277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2202" tIns="42202" rIns="42202" bIns="42202" numCol="1" anchor="t">
              <a:spAutoFit/>
            </a:bodyPr>
            <a:lstStyle>
              <a:lvl1pPr>
                <a:defRPr sz="1200">
                  <a:latin typeface="Comic Sans MS"/>
                  <a:ea typeface="Comic Sans MS"/>
                  <a:cs typeface="Comic Sans MS"/>
                  <a:sym typeface="Comic Sans MS"/>
                </a:defRPr>
              </a:lvl1pPr>
            </a:lstStyle>
            <a:p>
              <a:r>
                <a:rPr sz="1108" dirty="0"/>
                <a:t>(passive)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19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650631" y="1302727"/>
            <a:ext cx="8293672" cy="510858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Lorsque le projet commence, nous disposons déjà de modules très intéressants: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Des lexiques pour la plupart des langues européennes ont été constituées sous la forme de transducteurs développés par Lauri </a:t>
            </a:r>
            <a:r>
              <a:rPr lang="fr-FR"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Kartunen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 et son équipe. On dispose ainsi d’un outil remarquable qui permet d’identifier près de 100.000 mots/s sur les PC de l’époque.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 mécanisme de désambiguïsation basé sur des modèles cachés de Markov (sans API).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 mécanisme de segmentations en mots et expressions basé sur les transducteurs. 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Les API de ces modules étaient inexistantes ou non documentées.</a:t>
            </a: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Développement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029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Analyse Syntaxique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45259" y="1911442"/>
            <a:ext cx="8253481" cy="3216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2000" dirty="0">
                <a:latin typeface="+mn-ea"/>
                <a:ea typeface="+mn-ea"/>
              </a:rPr>
              <a:t>Avec des règles: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marL="381000" indent="-381000" algn="l" hangingPunct="1"/>
            <a:r>
              <a:rPr lang="fr-CA" altLang="fr-FR" sz="2400" dirty="0">
                <a:solidFill>
                  <a:schemeClr val="tx1"/>
                </a:solidFill>
              </a:rPr>
              <a:t>					</a:t>
            </a:r>
            <a:r>
              <a:rPr lang="fr-CA" altLang="fr-FR" sz="2000" dirty="0">
                <a:solidFill>
                  <a:schemeClr val="tx1"/>
                </a:solidFill>
              </a:rPr>
              <a:t>SN -&gt; (</a:t>
            </a:r>
            <a:r>
              <a:rPr lang="fr-CA" altLang="fr-FR" sz="2000" dirty="0" err="1">
                <a:solidFill>
                  <a:schemeClr val="tx1"/>
                </a:solidFill>
              </a:rPr>
              <a:t>Dét</a:t>
            </a:r>
            <a:r>
              <a:rPr lang="fr-CA" altLang="fr-FR" sz="2000" dirty="0">
                <a:solidFill>
                  <a:schemeClr val="tx1"/>
                </a:solidFill>
              </a:rPr>
              <a:t>), (A),N.</a:t>
            </a:r>
          </a:p>
          <a:p>
            <a:pPr marL="381000" indent="-381000" algn="l" hangingPunct="1"/>
            <a:r>
              <a:rPr lang="fr-CA" altLang="fr-FR" sz="2000" dirty="0">
                <a:solidFill>
                  <a:schemeClr val="tx1"/>
                </a:solidFill>
              </a:rPr>
              <a:t>					SN -&gt; Pro.</a:t>
            </a:r>
          </a:p>
          <a:p>
            <a:pPr marL="381000" indent="-381000" algn="l" hangingPunct="1"/>
            <a:r>
              <a:rPr lang="fr-CA" altLang="fr-FR" sz="2000" dirty="0">
                <a:solidFill>
                  <a:schemeClr val="tx1"/>
                </a:solidFill>
              </a:rPr>
              <a:t>					SV -&gt; Pro*, V, (SN).</a:t>
            </a:r>
          </a:p>
          <a:p>
            <a:pPr marL="381000" indent="-381000" algn="l" hangingPunct="1"/>
            <a:r>
              <a:rPr lang="fr-CA" altLang="fr-FR" sz="2000" dirty="0">
                <a:solidFill>
                  <a:schemeClr val="tx1"/>
                </a:solidFill>
              </a:rPr>
              <a:t>					P -&gt; SN, SV.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dirty="0">
                <a:latin typeface="+mn-ea"/>
                <a:ea typeface="+mn-ea"/>
              </a:rPr>
              <a:t>On peut analyser la phrase suivante avec cette grammaire: 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La dame raconte une histoire</a:t>
            </a:r>
          </a:p>
        </p:txBody>
      </p:sp>
    </p:spTree>
    <p:extLst>
      <p:ext uri="{BB962C8B-B14F-4D97-AF65-F5344CB8AC3E}">
        <p14:creationId xmlns:p14="http://schemas.microsoft.com/office/powerpoint/2010/main" val="72858985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20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650631" y="1176603"/>
            <a:ext cx="8293672" cy="510858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L’équipe de développement comprendra jusqu’à 20 personnes, répartis dans 3 pays: France, Japon et Portugal.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 développement de XIP était le résultat d’une collaboration permanente avec les linguistes. 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b="1" i="1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 projet reposait sur à la fois sur des demandes spécifiques de la part des linguistes mais aussi sur des propositions de règles et de mécanismes linguistiques que je pouvais faire.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Un ingénieur gérait une architecture d’intégration qui effectuait la compilation sur toutes les </a:t>
            </a:r>
            <a:r>
              <a:rPr lang="fr-FR" dirty="0" err="1">
                <a:solidFill>
                  <a:schemeClr val="tx1"/>
                </a:solidFill>
                <a:latin typeface="+mn-ea"/>
                <a:ea typeface="+mn-ea"/>
                <a:cs typeface="+mj-cs"/>
              </a:rPr>
              <a:t>plate-formes</a:t>
            </a: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, ainsi que des tests de non régression. Ces test étaient enrichis au fur et à mesure du développement du moteur de règles.</a:t>
            </a:r>
          </a:p>
          <a:p>
            <a:pPr algn="l">
              <a:lnSpc>
                <a:spcPct val="110000"/>
              </a:lnSpc>
              <a:defRPr sz="2000"/>
            </a:pPr>
            <a:endParaRPr b="1" i="1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 err="1">
                <a:solidFill>
                  <a:schemeClr val="tx1"/>
                </a:solidFill>
                <a:latin typeface="+mn-lt"/>
              </a:rPr>
              <a:t>Equipe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910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21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808438" y="1773343"/>
            <a:ext cx="8104486" cy="2911921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XIP offrait des API dans 3 langages de programmation:</a:t>
            </a:r>
          </a:p>
          <a:p>
            <a:pPr algn="l">
              <a:lnSpc>
                <a:spcPct val="110000"/>
              </a:lnSpc>
              <a:defRPr sz="2000"/>
            </a:pPr>
            <a:endParaRPr lang="fr-FR" b="1" i="1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a) C++, XIP était implanté en C++ de toute façon.</a:t>
            </a: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b) En Java, dont une interface graphique complète.</a:t>
            </a: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c) En Python. Dans le cas de Python, il était d’ailleurs possible d’appeler des fonctions Python depuis les règles elles-mêmes.</a:t>
            </a:r>
          </a:p>
          <a:p>
            <a:pPr algn="l">
              <a:lnSpc>
                <a:spcPct val="110000"/>
              </a:lnSpc>
              <a:defRPr sz="2000"/>
            </a:pP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API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550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Espace réservé du numéro de diapositive 5"/>
          <p:cNvSpPr txBox="1">
            <a:spLocks noGrp="1"/>
          </p:cNvSpPr>
          <p:nvPr>
            <p:ph type="sldNum" sz="quarter" idx="2"/>
          </p:nvPr>
        </p:nvSpPr>
        <p:spPr>
          <a:xfrm>
            <a:off x="9303410" y="651510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1" i="0" u="none" strike="noStrike" cap="none" spc="0" normalizeH="0" baseline="0">
                <a:ln>
                  <a:noFill/>
                </a:ln>
                <a:solidFill>
                  <a:schemeClr val="accent3">
                    <a:lumOff val="44000"/>
                  </a:schemeClr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fr-FR" smtClean="0"/>
              <a:pPr/>
              <a:t>22</a:t>
            </a:fld>
            <a:endParaRPr/>
          </a:p>
        </p:txBody>
      </p:sp>
      <p:sp>
        <p:nvSpPr>
          <p:cNvPr id="396" name="Rectangle 3"/>
          <p:cNvSpPr txBox="1">
            <a:spLocks noGrp="1"/>
          </p:cNvSpPr>
          <p:nvPr>
            <p:ph type="body" idx="1"/>
          </p:nvPr>
        </p:nvSpPr>
        <p:spPr>
          <a:xfrm>
            <a:off x="808437" y="1773343"/>
            <a:ext cx="8262293" cy="401785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Nous avions plusieurs problèmes récurrents: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L’encodage inconstant au sein des corpus. L’UTF-8 se mélangeait allègrement avec du Latin, parfois </a:t>
            </a:r>
            <a:r>
              <a:rPr lang="fr-FR" i="1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dans le même document.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 format d’entrée des documents, très souvent en XML à l’époque.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 besoin de routines de calcul allant au-delà de règles syntaxiques.</a:t>
            </a:r>
          </a:p>
          <a:p>
            <a:pPr marL="457200" indent="-457200" algn="l">
              <a:lnSpc>
                <a:spcPct val="110000"/>
              </a:lnSpc>
              <a:buAutoNum type="alphaLcParenR"/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La première solution consista à intégrer Python comme langage de script. Mais le résultat était à la fois lent et surtout impossible à déboguer. 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Les règles pouvaient appeler des fonctions Python, mais Python 2.2 n’était pas stable et remonter aux sources d’un plantage s’avérait très difficile.</a:t>
            </a:r>
          </a:p>
          <a:p>
            <a:pPr algn="l">
              <a:lnSpc>
                <a:spcPct val="110000"/>
              </a:lnSpc>
              <a:defRPr sz="2000"/>
            </a:pPr>
            <a:endParaRPr lang="fr-FR"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  <a:p>
            <a:pPr algn="l">
              <a:lnSpc>
                <a:spcPct val="110000"/>
              </a:lnSpc>
              <a:defRPr sz="2000"/>
            </a:pPr>
            <a:r>
              <a:rPr lang="fr-FR" dirty="0">
                <a:solidFill>
                  <a:schemeClr val="tx1"/>
                </a:solidFill>
                <a:latin typeface="+mn-ea"/>
                <a:ea typeface="+mn-ea"/>
                <a:cs typeface="+mj-cs"/>
              </a:rPr>
              <a:t>De plus en cas de mélange d’encodage, Python renvoyait systématiquement une erreur qui exaspérait les linguistes.</a:t>
            </a:r>
            <a:endParaRPr dirty="0">
              <a:solidFill>
                <a:schemeClr val="tx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FC879E-1FAA-D0EE-40AA-9ACA5DAC61DB}"/>
              </a:ext>
            </a:extLst>
          </p:cNvPr>
          <p:cNvSpPr txBox="1">
            <a:spLocks noChangeArrowheads="1"/>
          </p:cNvSpPr>
          <p:nvPr/>
        </p:nvSpPr>
        <p:spPr>
          <a:xfrm>
            <a:off x="650631" y="130141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Problèmes rencontrés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7507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Programmation de données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670677" y="1420221"/>
            <a:ext cx="7609723" cy="432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dirty="0">
                <a:latin typeface="+mn-ea"/>
                <a:ea typeface="+mn-ea"/>
              </a:rPr>
              <a:t>"Les modèles modernes d'apprentissage machine d'aujourd'hui exigent des ensembles d'entrainement massivement étiquetés - qui n'existent généralement pas pour des applications réelles (...)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Dans ce nouveau paradigme de programmation de données, le développeur se concentre sur l'écriture d'un ensemble de fonctions d'étiquetage, qui sont de simples scripts qui labélisent automatiquement les données."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									</a:t>
            </a:r>
          </a:p>
          <a:p>
            <a:pPr algn="l"/>
            <a:r>
              <a:rPr lang="fr-FR" dirty="0">
                <a:latin typeface="+mn-ea"/>
                <a:ea typeface="+mn-ea"/>
              </a:rPr>
              <a:t>										   Christopher Ré (</a:t>
            </a:r>
            <a:r>
              <a:rPr lang="fr-FR" i="1" dirty="0" err="1">
                <a:latin typeface="+mn-ea"/>
                <a:ea typeface="+mn-ea"/>
              </a:rPr>
              <a:t>Snorkel</a:t>
            </a:r>
            <a:r>
              <a:rPr lang="fr-FR" dirty="0">
                <a:latin typeface="+mn-ea"/>
                <a:ea typeface="+mn-ea"/>
              </a:rPr>
              <a:t>)</a:t>
            </a:r>
          </a:p>
          <a:p>
            <a:pPr algn="r"/>
            <a:r>
              <a:rPr lang="fr-FR" i="1" dirty="0">
                <a:latin typeface="+mn-ea"/>
                <a:ea typeface="+mn-ea"/>
              </a:rPr>
              <a:t>P.R. Stanford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41222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Motivation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38574" y="1278808"/>
            <a:ext cx="7609723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b="1" dirty="0">
                <a:latin typeface="+mn-ea"/>
                <a:ea typeface="+mn-ea"/>
              </a:rPr>
              <a:t>Programmation de données pour l'apprentissage automatique</a:t>
            </a:r>
          </a:p>
          <a:p>
            <a:pPr algn="l"/>
            <a:endParaRPr lang="fr-FR" b="1" dirty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Automatisation des annotations : Un outil permettant d'annoter automatiquement les corpus existants ou de les enrichir avec de nouvelles sources.</a:t>
            </a:r>
          </a:p>
          <a:p>
            <a:pPr marL="457200" indent="-457200" algn="l">
              <a:buAutoNum type="alphaLcParenR"/>
            </a:pPr>
            <a:endParaRPr lang="fr-FR" dirty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Corpus synthétiques : Un outil pour étendre automatiquement la taille d'un corpus : nouveaux mots, nouvelles phrases, etc.</a:t>
            </a:r>
          </a:p>
          <a:p>
            <a:pPr marL="457200" indent="-457200" algn="l">
              <a:buAutoNum type="alphaLcParenR"/>
            </a:pPr>
            <a:endParaRPr lang="fr-FR"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Tamgu a été conçu pour répondre spécifiquement aux exigences du paradigme de programmation de données.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</a:t>
            </a:r>
          </a:p>
        </p:txBody>
      </p:sp>
      <p:sp>
        <p:nvSpPr>
          <p:cNvPr id="45" name="What is Tamgu 탐구?"/>
          <p:cNvSpPr txBox="1"/>
          <p:nvPr/>
        </p:nvSpPr>
        <p:spPr>
          <a:xfrm>
            <a:off x="619877" y="1344039"/>
            <a:ext cx="6521016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est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langage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de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programmation</a:t>
            </a:r>
            <a:endParaRPr b="1" i="1" dirty="0">
              <a:latin typeface="+mn-ea"/>
              <a:ea typeface="+mn-ea"/>
            </a:endParaRPr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619877" y="2519495"/>
            <a:ext cx="8335760" cy="3170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endParaRPr lang="en-GB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combine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différents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types de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programmation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en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un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seul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latin typeface="Helvetica" charset="0"/>
                <a:ea typeface="Helvetica" charset="0"/>
                <a:cs typeface="Helvetica" charset="0"/>
              </a:rPr>
              <a:t>formalisme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.</a:t>
            </a:r>
          </a:p>
          <a:p>
            <a:pPr marL="342900" indent="-342900" algn="l">
              <a:buFont typeface="Wingdings" charset="2"/>
              <a:buChar char="q"/>
            </a:pPr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été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implémenté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pour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être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aussi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extensible que possible.</a:t>
            </a:r>
          </a:p>
          <a:p>
            <a:pPr algn="l"/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endParaRPr lang="en-GB" sz="2000" dirty="0"/>
          </a:p>
          <a:p>
            <a:pPr marL="230605" indent="-230605" algn="l">
              <a:buSzPct val="100000"/>
              <a:buChar char="•"/>
            </a:pPr>
            <a:endParaRPr lang="en-GB" sz="2000" dirty="0"/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1566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fr-FR" dirty="0"/>
              <a:t>: Une combinaison de différents styles de programmation</a:t>
            </a:r>
            <a:endParaRPr dirty="0"/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439940" y="1234290"/>
            <a:ext cx="8335760" cy="34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combine différents types de programmation en un seul formalisme :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Impératif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ressemble à Python, mais avec une gestion des chaînes de caractères aussi puissantes que Perl et un typage fort des variables comme en Java. 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Fonctionnel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offre un formalisme qui emprunte beaucoup à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Haskell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pour des </a:t>
            </a:r>
            <a:r>
              <a:rPr lang="fr-FR" sz="2000" dirty="0" err="1">
                <a:latin typeface="Helvetica" charset="0"/>
                <a:ea typeface="Helvetica" charset="0"/>
                <a:cs typeface="Helvetica" charset="0"/>
              </a:rPr>
              <a:t>lambdas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compacts et rapides (i.e. Taskell).</a:t>
            </a:r>
          </a:p>
          <a:p>
            <a:pPr algn="l"/>
            <a:endParaRPr lang="fr-FR" sz="2000" dirty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r>
              <a:rPr lang="fr-FR" sz="2000" b="1" dirty="0">
                <a:latin typeface="Helvetica" charset="0"/>
                <a:ea typeface="Helvetica" charset="0"/>
                <a:cs typeface="Helvetica" charset="0"/>
              </a:rPr>
              <a:t>Logique</a:t>
            </a:r>
            <a:r>
              <a:rPr lang="fr-FR" sz="2000" dirty="0">
                <a:latin typeface="Helvetica" charset="0"/>
                <a:ea typeface="Helvetica" charset="0"/>
                <a:cs typeface="Helvetica" charset="0"/>
              </a:rPr>
              <a:t> : Le langage offre un moteur de type Prolog</a:t>
            </a:r>
            <a:endParaRPr lang="fr-FR" sz="1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571" y="228001"/>
            <a:ext cx="712129" cy="7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597098" y="4846577"/>
            <a:ext cx="8021444" cy="9079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b="1" dirty="0">
                <a:latin typeface="Helvetica" charset="0"/>
                <a:ea typeface="Helvetica" charset="0"/>
                <a:cs typeface="Helvetica" charset="0"/>
              </a:rPr>
              <a:t>Important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modules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peuvent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facilement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communiquer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entre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eux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dans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un programme,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puisqu'ils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partagent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tous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les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mêmes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sz="1800" dirty="0" err="1">
                <a:latin typeface="Helvetica" charset="0"/>
                <a:ea typeface="Helvetica" charset="0"/>
                <a:cs typeface="Helvetica" charset="0"/>
              </a:rPr>
              <a:t>objets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 de base :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chaînes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vecteurs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dictionaires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sz="18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nombres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....</a:t>
            </a:r>
            <a:endParaRPr lang="en-GB" sz="2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9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Example: code</a:t>
            </a:r>
            <a:r>
              <a:rPr lang="fr-FR" dirty="0"/>
              <a:t> impératif</a:t>
            </a:r>
            <a:r>
              <a:rPr dirty="0"/>
              <a:t>...</a:t>
            </a:r>
          </a:p>
        </p:txBody>
      </p:sp>
      <p:sp>
        <p:nvSpPr>
          <p:cNvPr id="50" name="string s=&quot;toto&quot;;…"/>
          <p:cNvSpPr txBox="1"/>
          <p:nvPr/>
        </p:nvSpPr>
        <p:spPr>
          <a:xfrm>
            <a:off x="439743" y="888196"/>
            <a:ext cx="8335760" cy="543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</a:t>
            </a:r>
            <a:r>
              <a:rPr lang="fr-FR" sz="1200" dirty="0" err="1">
                <a:solidFill>
                  <a:srgbClr val="2D8C2D"/>
                </a:solidFill>
              </a:rPr>
              <a:t>Powerful</a:t>
            </a:r>
            <a:r>
              <a:rPr lang="fr-FR" sz="1200" dirty="0">
                <a:solidFill>
                  <a:srgbClr val="2D8C2D"/>
                </a:solidFill>
              </a:rPr>
              <a:t> string manipulations</a:t>
            </a:r>
            <a:endParaRPr lang="fr-FR" sz="1200" dirty="0">
              <a:solidFill>
                <a:srgbClr val="0505F5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0505F5"/>
                </a:solidFill>
              </a:rPr>
              <a:t>string</a:t>
            </a:r>
            <a:r>
              <a:rPr lang="fr-FR" sz="1200" dirty="0"/>
              <a:t> u=@"Signe de la réconciliation en cours entre l'Erythrée et l'Ethiopie..."@;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/>
              <a:t>(</a:t>
            </a:r>
            <a:r>
              <a:rPr lang="fr-FR" sz="1200" dirty="0">
                <a:solidFill>
                  <a:schemeClr val="tx1"/>
                </a:solidFill>
              </a:rPr>
              <a:t>u[12:26]</a:t>
            </a:r>
            <a:r>
              <a:rPr lang="fr-FR" sz="1200" dirty="0"/>
              <a:t>); //réconciliation (</a:t>
            </a:r>
            <a:r>
              <a:rPr lang="fr-FR" sz="1200" dirty="0" err="1"/>
              <a:t>automatic</a:t>
            </a:r>
            <a:r>
              <a:rPr lang="fr-FR" sz="1200" dirty="0"/>
              <a:t> </a:t>
            </a:r>
            <a:r>
              <a:rPr lang="fr-FR" sz="1200" dirty="0" err="1"/>
              <a:t>detection</a:t>
            </a:r>
            <a:r>
              <a:rPr lang="fr-FR" sz="1200" dirty="0"/>
              <a:t> of UTF8)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>
                <a:solidFill>
                  <a:schemeClr val="tx1"/>
                </a:solidFill>
              </a:rPr>
              <a:t>(u[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]);</a:t>
            </a:r>
            <a:r>
              <a:rPr lang="fr-FR" sz="1200" dirty="0"/>
              <a:t> //en cours entre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/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]=</a:t>
            </a:r>
            <a:r>
              <a:rPr lang="fr-FR" sz="1200" dirty="0">
                <a:solidFill>
                  <a:srgbClr val="FF0000"/>
                </a:solidFill>
              </a:rPr>
              <a:t>"OH"</a:t>
            </a:r>
            <a:r>
              <a:rPr lang="fr-FR" sz="1200" dirty="0"/>
              <a:t>; //Replacement </a:t>
            </a:r>
            <a:r>
              <a:rPr lang="fr-FR" sz="1200" dirty="0" err="1"/>
              <a:t>with</a:t>
            </a:r>
            <a:r>
              <a:rPr lang="fr-FR" sz="1200" dirty="0"/>
              <a:t> OH of "en cours entre"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ustring</a:t>
            </a:r>
            <a:r>
              <a:rPr lang="fr-FR" sz="1200" dirty="0"/>
              <a:t> </a:t>
            </a:r>
            <a:r>
              <a:rPr lang="fr-FR" sz="1200" dirty="0" err="1">
                <a:solidFill>
                  <a:schemeClr val="tx1"/>
                </a:solidFill>
              </a:rPr>
              <a:t>res</a:t>
            </a:r>
            <a:r>
              <a:rPr lang="fr-FR" sz="1200" dirty="0">
                <a:solidFill>
                  <a:schemeClr val="tx1"/>
                </a:solidFill>
              </a:rPr>
              <a:t>=r</a:t>
            </a:r>
            <a:r>
              <a:rPr lang="fr-FR" sz="1200" dirty="0"/>
              <a:t>"%</a:t>
            </a:r>
            <a:r>
              <a:rPr lang="fr-FR" sz="1200" dirty="0" err="1"/>
              <a:t>C%a</a:t>
            </a:r>
            <a:r>
              <a:rPr lang="fr-FR" sz="1200" dirty="0"/>
              <a:t>+"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</a:t>
            </a:r>
            <a:r>
              <a:rPr lang="fr-FR" sz="1200" dirty="0">
                <a:solidFill>
                  <a:srgbClr val="2D8C2D"/>
                </a:solidFill>
              </a:rPr>
              <a:t>//Signe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svector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vs</a:t>
            </a:r>
            <a:r>
              <a:rPr lang="fr-FR" sz="1200" dirty="0"/>
              <a:t> = </a:t>
            </a:r>
            <a:r>
              <a:rPr lang="fr-FR" sz="1200" dirty="0">
                <a:solidFill>
                  <a:srgbClr val="8C8CF5"/>
                </a:solidFill>
              </a:rPr>
              <a:t>r"%</a:t>
            </a:r>
            <a:r>
              <a:rPr lang="fr-FR" sz="1200" dirty="0" err="1">
                <a:solidFill>
                  <a:srgbClr val="8C8CF5"/>
                </a:solidFill>
              </a:rPr>
              <a:t>C%a</a:t>
            </a:r>
            <a:r>
              <a:rPr lang="fr-FR" sz="1200" dirty="0">
                <a:solidFill>
                  <a:srgbClr val="8C8CF5"/>
                </a:solidFill>
              </a:rPr>
              <a:t>+"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//['</a:t>
            </a:r>
            <a:r>
              <a:rPr lang="fr-FR" sz="1200" dirty="0" err="1"/>
              <a:t>Signe','OH','Erythrée','Ethiopie</a:t>
            </a:r>
            <a:r>
              <a:rPr lang="fr-FR" sz="1200" dirty="0"/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</a:t>
            </a:r>
            <a:r>
              <a:rPr lang="fr-FR" sz="1200" dirty="0" err="1">
                <a:solidFill>
                  <a:srgbClr val="2D8C2D"/>
                </a:solidFill>
              </a:rPr>
              <a:t>Function</a:t>
            </a:r>
            <a:r>
              <a:rPr lang="fr-FR" sz="1200" dirty="0">
                <a:solidFill>
                  <a:srgbClr val="2D8C2D"/>
                </a:solidFill>
              </a:rPr>
              <a:t> </a:t>
            </a:r>
            <a:r>
              <a:rPr lang="fr-FR" sz="1200" dirty="0" err="1">
                <a:solidFill>
                  <a:srgbClr val="2D8C2D"/>
                </a:solidFill>
              </a:rPr>
              <a:t>definition</a:t>
            </a:r>
            <a:endParaRPr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myfunc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s)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println</a:t>
            </a:r>
            <a:r>
              <a:rPr sz="1200" dirty="0">
                <a:solidFill>
                  <a:srgbClr val="000000"/>
                </a:solidFill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e=s+</a:t>
            </a:r>
            <a:r>
              <a:rPr sz="1200" dirty="0">
                <a:solidFill>
                  <a:srgbClr val="FF0000"/>
                </a:solidFill>
              </a:rPr>
              <a:t>"."</a:t>
            </a:r>
            <a:r>
              <a:rPr sz="1200"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return</a:t>
            </a:r>
            <a:r>
              <a:rPr sz="1200" dirty="0">
                <a:solidFill>
                  <a:srgbClr val="000000"/>
                </a:solidFill>
              </a:rPr>
              <a:t> e;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//You </a:t>
            </a:r>
            <a:r>
              <a:rPr lang="fr-FR" sz="1200" dirty="0" err="1">
                <a:solidFill>
                  <a:srgbClr val="2D8C2D"/>
                </a:solidFill>
              </a:rPr>
              <a:t>can</a:t>
            </a:r>
            <a:r>
              <a:rPr lang="fr-FR" sz="1200" dirty="0">
                <a:solidFill>
                  <a:srgbClr val="2D8C2D"/>
                </a:solidFill>
              </a:rPr>
              <a:t> </a:t>
            </a:r>
            <a:r>
              <a:rPr lang="fr-FR" sz="1200" dirty="0" err="1">
                <a:solidFill>
                  <a:srgbClr val="2D8C2D"/>
                </a:solidFill>
              </a:rPr>
              <a:t>easily</a:t>
            </a:r>
            <a:r>
              <a:rPr lang="fr-FR" sz="1200" dirty="0">
                <a:solidFill>
                  <a:srgbClr val="2D8C2D"/>
                </a:solidFill>
              </a:rPr>
              <a:t> </a:t>
            </a:r>
            <a:r>
              <a:rPr lang="fr-FR" sz="1200" dirty="0" err="1">
                <a:solidFill>
                  <a:srgbClr val="2D8C2D"/>
                </a:solidFill>
              </a:rPr>
              <a:t>define</a:t>
            </a:r>
            <a:r>
              <a:rPr lang="fr-FR" sz="1200" dirty="0">
                <a:solidFill>
                  <a:srgbClr val="2D8C2D"/>
                </a:solidFill>
              </a:rPr>
              <a:t> </a:t>
            </a:r>
            <a:r>
              <a:rPr lang="fr-FR" sz="1200" dirty="0" err="1">
                <a:solidFill>
                  <a:srgbClr val="2D8C2D"/>
                </a:solidFill>
              </a:rPr>
              <a:t>your</a:t>
            </a:r>
            <a:r>
              <a:rPr lang="fr-FR" sz="1200" dirty="0">
                <a:solidFill>
                  <a:srgbClr val="2D8C2D"/>
                </a:solidFill>
              </a:rPr>
              <a:t> </a:t>
            </a:r>
            <a:r>
              <a:rPr lang="fr-FR" sz="1200" dirty="0" err="1">
                <a:solidFill>
                  <a:srgbClr val="2D8C2D"/>
                </a:solidFill>
              </a:rPr>
              <a:t>own</a:t>
            </a:r>
            <a:r>
              <a:rPr lang="fr-FR" sz="1200" dirty="0">
                <a:solidFill>
                  <a:srgbClr val="2D8C2D"/>
                </a:solidFill>
              </a:rPr>
              <a:t> thread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thread </a:t>
            </a:r>
            <a:r>
              <a:rPr lang="fr-FR" sz="1200" dirty="0" err="1">
                <a:solidFill>
                  <a:srgbClr val="9E2123"/>
                </a:solidFill>
              </a:rPr>
              <a:t>mythread</a:t>
            </a:r>
            <a:r>
              <a:rPr lang="fr-FR" sz="1200" dirty="0"/>
              <a:t>(</a:t>
            </a:r>
            <a:r>
              <a:rPr lang="fr-FR" sz="1200" dirty="0" err="1"/>
              <a:t>int</a:t>
            </a:r>
            <a:r>
              <a:rPr lang="fr-FR" sz="1200" dirty="0"/>
              <a:t> u)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//And classes as </a:t>
            </a:r>
            <a:r>
              <a:rPr lang="fr-FR" sz="1200" dirty="0" err="1">
                <a:solidFill>
                  <a:srgbClr val="2D8C2D"/>
                </a:solidFill>
              </a:rPr>
              <a:t>well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frame </a:t>
            </a:r>
            <a:r>
              <a:rPr lang="fr-FR" sz="1200" dirty="0" err="1">
                <a:solidFill>
                  <a:srgbClr val="9E2123"/>
                </a:solidFill>
              </a:rPr>
              <a:t>myclass</a:t>
            </a:r>
            <a:r>
              <a:rPr lang="fr-FR" sz="1200" dirty="0"/>
              <a:t>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    </a:t>
            </a:r>
            <a:r>
              <a:rPr lang="fr-FR" sz="1200" dirty="0" err="1"/>
              <a:t>int</a:t>
            </a:r>
            <a:r>
              <a:rPr lang="fr-FR" sz="1200" dirty="0"/>
              <a:t> 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</a:t>
            </a:r>
            <a:r>
              <a:rPr lang="fr-FR" sz="1200" dirty="0" err="1"/>
              <a:t>function</a:t>
            </a:r>
            <a:r>
              <a:rPr lang="fr-FR" sz="1200" dirty="0"/>
              <a:t> </a:t>
            </a:r>
            <a:r>
              <a:rPr lang="fr-FR" sz="1200" dirty="0" err="1">
                <a:solidFill>
                  <a:srgbClr val="9E2123"/>
                </a:solidFill>
                <a:latin typeface="Helvetica"/>
                <a:ea typeface="Helvetica"/>
                <a:cs typeface="Helvetica"/>
              </a:rPr>
              <a:t>mymethod</a:t>
            </a:r>
            <a:r>
              <a:rPr lang="fr-FR" sz="1200" dirty="0">
                <a:solidFill>
                  <a:schemeClr val="tx1"/>
                </a:solidFill>
              </a:rPr>
              <a:t>()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	return </a:t>
            </a:r>
            <a:r>
              <a:rPr lang="fr-FR" sz="1200" dirty="0">
                <a:solidFill>
                  <a:schemeClr val="tx1"/>
                </a:solidFill>
              </a:rPr>
              <a:t>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	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71" y="228001"/>
            <a:ext cx="651432" cy="6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Annotations</a:t>
            </a:r>
          </a:p>
        </p:txBody>
      </p:sp>
    </p:spTree>
    <p:extLst>
      <p:ext uri="{BB962C8B-B14F-4D97-AF65-F5344CB8AC3E}">
        <p14:creationId xmlns:p14="http://schemas.microsoft.com/office/powerpoint/2010/main" val="15361236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396834" y="220598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Expressions </a:t>
            </a:r>
            <a:r>
              <a:rPr lang="en-US" dirty="0" err="1"/>
              <a:t>régulières</a:t>
            </a:r>
            <a:r>
              <a:rPr lang="en-US" dirty="0"/>
              <a:t> et capsules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9967" y="1004121"/>
            <a:ext cx="8149194" cy="312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latin typeface="+mn-lt"/>
              </a:rPr>
              <a:t>Tamgu </a:t>
            </a:r>
            <a:r>
              <a:rPr lang="en-GB" sz="1800" dirty="0" err="1">
                <a:latin typeface="+mn-lt"/>
              </a:rPr>
              <a:t>fournit</a:t>
            </a:r>
            <a:r>
              <a:rPr lang="en-GB" sz="1800" dirty="0">
                <a:latin typeface="+mn-lt"/>
              </a:rPr>
              <a:t> des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complexes pour </a:t>
            </a:r>
            <a:r>
              <a:rPr lang="en-GB" sz="1800" dirty="0" err="1">
                <a:latin typeface="+mn-lt"/>
              </a:rPr>
              <a:t>détecter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séquence</a:t>
            </a:r>
            <a:r>
              <a:rPr lang="en-GB" sz="1800" dirty="0">
                <a:latin typeface="+mn-lt"/>
              </a:rPr>
              <a:t> de mots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un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, </a:t>
            </a:r>
            <a:r>
              <a:rPr lang="en-GB" sz="1800" dirty="0" err="1">
                <a:latin typeface="+mn-lt"/>
              </a:rPr>
              <a:t>ainsi</a:t>
            </a:r>
            <a:r>
              <a:rPr lang="en-GB" sz="1800" dirty="0">
                <a:latin typeface="+mn-lt"/>
              </a:rPr>
              <a:t> que des </a:t>
            </a:r>
            <a:r>
              <a:rPr lang="en-GB" sz="1800" dirty="0" err="1">
                <a:latin typeface="+mn-lt"/>
              </a:rPr>
              <a:t>lexiques</a:t>
            </a:r>
            <a:r>
              <a:rPr lang="en-GB" sz="1800" dirty="0">
                <a:latin typeface="+mn-lt"/>
              </a:rPr>
              <a:t> de </a:t>
            </a:r>
            <a:r>
              <a:rPr lang="en-GB" sz="1800" dirty="0" err="1">
                <a:latin typeface="+mn-lt"/>
              </a:rPr>
              <a:t>domaine</a:t>
            </a:r>
            <a:r>
              <a:rPr lang="en-GB" sz="1800" dirty="0">
                <a:latin typeface="+mn-lt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régulières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peuvent</a:t>
            </a:r>
            <a:r>
              <a:rPr lang="en-GB" sz="1800" dirty="0">
                <a:latin typeface="+mn-lt"/>
              </a:rPr>
              <a:t> faire </a:t>
            </a:r>
            <a:r>
              <a:rPr lang="en-GB" sz="1800" dirty="0" err="1">
                <a:latin typeface="+mn-lt"/>
              </a:rPr>
              <a:t>référence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à</a:t>
            </a:r>
            <a:r>
              <a:rPr lang="en-GB" sz="1800" dirty="0">
                <a:latin typeface="+mn-lt"/>
              </a:rPr>
              <a:t> :</a:t>
            </a:r>
          </a:p>
          <a:p>
            <a:pPr algn="l"/>
            <a:endParaRPr lang="en-GB" sz="18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>
                <a:latin typeface="+mn-lt"/>
              </a:rPr>
              <a:t>Un mot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Une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catégorie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 </a:t>
            </a: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syntaxique</a:t>
            </a:r>
            <a:endParaRPr kumimoji="0" lang="en-GB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Apple SD 산돌고딕 Neo 옅은체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(</a:t>
            </a:r>
            <a:r>
              <a:rPr lang="en-GB" sz="1800" dirty="0" err="1">
                <a:latin typeface="+mn-lt"/>
              </a:rPr>
              <a:t>depuis</a:t>
            </a:r>
            <a:r>
              <a:rPr lang="en-GB" sz="1800" dirty="0">
                <a:latin typeface="+mn-lt"/>
              </a:rPr>
              <a:t> un </a:t>
            </a:r>
            <a:r>
              <a:rPr lang="en-GB" sz="1800" dirty="0" err="1">
                <a:latin typeface="+mn-lt"/>
              </a:rPr>
              <a:t>lexique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ou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règle</a:t>
            </a:r>
            <a:r>
              <a:rPr lang="en-GB" sz="1800" dirty="0">
                <a:latin typeface="+mn-lt"/>
              </a:rPr>
              <a:t>)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i="1" dirty="0">
                <a:solidFill>
                  <a:srgbClr val="FF0000"/>
                </a:solidFill>
                <a:latin typeface="+mn-lt"/>
              </a:rPr>
              <a:t>capsule</a:t>
            </a: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Ces</a:t>
            </a:r>
            <a:r>
              <a:rPr lang="en-GB" sz="1800" dirty="0">
                <a:latin typeface="+mn-lt"/>
              </a:rPr>
              <a:t> expressions </a:t>
            </a:r>
            <a:r>
              <a:rPr lang="en-GB" sz="1800" dirty="0" err="1">
                <a:latin typeface="+mn-lt"/>
              </a:rPr>
              <a:t>renvoient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une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étiquette</a:t>
            </a:r>
            <a:r>
              <a:rPr lang="en-GB" sz="1800" dirty="0">
                <a:latin typeface="+mn-lt"/>
              </a:rPr>
              <a:t> avec </a:t>
            </a:r>
            <a:r>
              <a:rPr lang="en-GB" sz="1800" dirty="0" err="1">
                <a:latin typeface="+mn-lt"/>
              </a:rPr>
              <a:t>sa</a:t>
            </a:r>
            <a:r>
              <a:rPr lang="en-GB" sz="1800" dirty="0">
                <a:latin typeface="+mn-lt"/>
              </a:rPr>
              <a:t> position </a:t>
            </a:r>
            <a:r>
              <a:rPr lang="en-GB" sz="1800" dirty="0" err="1">
                <a:latin typeface="+mn-lt"/>
              </a:rPr>
              <a:t>dans</a:t>
            </a:r>
            <a:r>
              <a:rPr lang="en-GB" sz="1800" dirty="0">
                <a:latin typeface="+mn-lt"/>
              </a:rPr>
              <a:t> le </a:t>
            </a:r>
            <a:r>
              <a:rPr lang="en-GB" sz="1800" dirty="0" err="1">
                <a:latin typeface="+mn-lt"/>
              </a:rPr>
              <a:t>texte</a:t>
            </a:r>
            <a:r>
              <a:rPr lang="en-GB" sz="1800" dirty="0">
                <a:latin typeface="+mn-lt"/>
              </a:rPr>
              <a:t>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59947" y="4740084"/>
            <a:ext cx="7535333" cy="100027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Capsules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: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capsule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est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fonction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utilisée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pour comparer un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élément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à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des sources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externes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,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telles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qu'une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base de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données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ou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un ensemble </a:t>
            </a:r>
            <a:r>
              <a:rPr lang="en-GB" sz="2000" i="1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d'embbeddings</a:t>
            </a: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35800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Des théories en compétition</a:t>
            </a:r>
            <a:endParaRPr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DBDD8AB-BE58-8DFC-BC6A-AD7F80EAEFA3}"/>
              </a:ext>
            </a:extLst>
          </p:cNvPr>
          <p:cNvSpPr txBox="1"/>
          <p:nvPr/>
        </p:nvSpPr>
        <p:spPr>
          <a:xfrm>
            <a:off x="662152" y="1229711"/>
            <a:ext cx="8481848" cy="43396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fr-FR" dirty="0">
                <a:latin typeface="+mn-ea"/>
                <a:ea typeface="+mn-ea"/>
              </a:rPr>
              <a:t>Gouvernement et liage (</a:t>
            </a:r>
            <a:r>
              <a:rPr lang="fr-FR" i="1" dirty="0">
                <a:latin typeface="+mn-ea"/>
                <a:ea typeface="+mn-ea"/>
              </a:rPr>
              <a:t>Chomsky</a:t>
            </a:r>
            <a:r>
              <a:rPr lang="fr-FR" dirty="0">
                <a:latin typeface="+mn-ea"/>
                <a:ea typeface="+mn-ea"/>
              </a:rPr>
              <a:t>)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fr-FR" i="1" dirty="0">
                <a:latin typeface="+mn-ea"/>
                <a:ea typeface="+mn-ea"/>
              </a:rPr>
              <a:t>General Phrase Structure </a:t>
            </a:r>
            <a:r>
              <a:rPr lang="fr-FR" i="1" dirty="0" err="1">
                <a:latin typeface="+mn-ea"/>
                <a:ea typeface="+mn-ea"/>
              </a:rPr>
              <a:t>Grammar</a:t>
            </a:r>
            <a:r>
              <a:rPr lang="fr-FR" i="1" dirty="0">
                <a:latin typeface="+mn-ea"/>
                <a:ea typeface="+mn-ea"/>
              </a:rPr>
              <a:t> (</a:t>
            </a:r>
            <a:r>
              <a:rPr lang="fr-FR" i="1" dirty="0" err="1">
                <a:latin typeface="+mn-ea"/>
                <a:ea typeface="+mn-ea"/>
              </a:rPr>
              <a:t>Gazdar</a:t>
            </a:r>
            <a:r>
              <a:rPr lang="fr-FR" i="1" dirty="0">
                <a:latin typeface="+mn-ea"/>
                <a:ea typeface="+mn-ea"/>
              </a:rPr>
              <a:t> et </a:t>
            </a:r>
            <a:r>
              <a:rPr lang="fr-FR" i="1" dirty="0" err="1">
                <a:latin typeface="+mn-ea"/>
                <a:ea typeface="+mn-ea"/>
              </a:rPr>
              <a:t>Pullum</a:t>
            </a:r>
            <a:r>
              <a:rPr lang="fr-FR" i="1" dirty="0">
                <a:latin typeface="+mn-ea"/>
                <a:ea typeface="+mn-ea"/>
              </a:rPr>
              <a:t> 1985)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fr-FR" i="1" dirty="0">
                <a:latin typeface="+mn-ea"/>
                <a:ea typeface="+mn-ea"/>
              </a:rPr>
              <a:t>Head-</a:t>
            </a:r>
            <a:r>
              <a:rPr lang="fr-FR" i="1" dirty="0" err="1">
                <a:latin typeface="+mn-ea"/>
                <a:ea typeface="+mn-ea"/>
              </a:rPr>
              <a:t>driven</a:t>
            </a:r>
            <a:r>
              <a:rPr lang="fr-FR" i="1" dirty="0">
                <a:latin typeface="+mn-ea"/>
                <a:ea typeface="+mn-ea"/>
              </a:rPr>
              <a:t> Phrase Structure</a:t>
            </a:r>
          </a:p>
          <a:p>
            <a:pPr algn="l"/>
            <a:endParaRPr lang="fr-FR" i="1" dirty="0">
              <a:latin typeface="+mn-ea"/>
              <a:ea typeface="+mn-ea"/>
            </a:endParaRPr>
          </a:p>
          <a:p>
            <a:pPr algn="l"/>
            <a:endParaRPr lang="fr-FR" i="1"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J’ai fait mon doctorat sur un parseur pour GPSG à partir de 1990.</a:t>
            </a:r>
          </a:p>
          <a:p>
            <a:pPr algn="l"/>
            <a:endParaRPr lang="fr-FR" i="1" dirty="0">
              <a:latin typeface="+mn-ea"/>
              <a:ea typeface="+mn-ea"/>
            </a:endParaRPr>
          </a:p>
          <a:p>
            <a:pPr algn="l"/>
            <a:r>
              <a:rPr lang="fr-FR" b="1" dirty="0">
                <a:latin typeface="+mn-ea"/>
                <a:ea typeface="+mn-ea"/>
              </a:rPr>
              <a:t>Deux difficultés: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Formalisme très complexe</a:t>
            </a:r>
          </a:p>
          <a:p>
            <a:pPr marL="457200" indent="-457200" algn="l">
              <a:buAutoNum type="alphaLcParenR"/>
            </a:pPr>
            <a:r>
              <a:rPr lang="fr-FR" dirty="0">
                <a:latin typeface="+mn-ea"/>
                <a:ea typeface="+mn-ea"/>
              </a:rPr>
              <a:t>Ordinateurs moins puissants que votre micro-onde.</a:t>
            </a:r>
          </a:p>
        </p:txBody>
      </p:sp>
    </p:spTree>
    <p:extLst>
      <p:ext uri="{BB962C8B-B14F-4D97-AF65-F5344CB8AC3E}">
        <p14:creationId xmlns:p14="http://schemas.microsoft.com/office/powerpoint/2010/main" val="3011092977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Annotation </a:t>
            </a:r>
            <a:r>
              <a:rPr lang="en-US" dirty="0" err="1"/>
              <a:t>Automatique</a:t>
            </a:r>
            <a:endParaRPr lang="en-US" dirty="0"/>
          </a:p>
          <a:p>
            <a:r>
              <a:rPr lang="en-US" sz="2000" dirty="0"/>
              <a:t>(</a:t>
            </a:r>
            <a:r>
              <a:rPr lang="en-US" sz="2000" i="1" dirty="0" err="1"/>
              <a:t>Exemple</a:t>
            </a:r>
            <a:r>
              <a:rPr lang="en-US" sz="2000" i="1" dirty="0"/>
              <a:t> </a:t>
            </a:r>
            <a:r>
              <a:rPr lang="en-US" sz="2000" i="1" dirty="0" err="1"/>
              <a:t>basée</a:t>
            </a:r>
            <a:r>
              <a:rPr lang="en-US" sz="2000" i="1" dirty="0"/>
              <a:t> sur ABSA: </a:t>
            </a:r>
            <a:r>
              <a:rPr lang="en-US" sz="2000" i="1" dirty="0" err="1"/>
              <a:t>Brun</a:t>
            </a:r>
            <a:r>
              <a:rPr lang="en-US" sz="2000" i="1" dirty="0"/>
              <a:t> et al.)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45344" y="4319942"/>
            <a:ext cx="8149194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>
                <a:solidFill>
                  <a:srgbClr val="0070C0"/>
                </a:solidFill>
                <a:latin typeface="+mn-lt"/>
              </a:rPr>
              <a:t>string</a:t>
            </a:r>
            <a:r>
              <a:rPr lang="en-GB" sz="1800" dirty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uu</a:t>
            </a:r>
            <a:r>
              <a:rPr lang="en-GB" sz="1800" dirty="0">
                <a:latin typeface="+mn-lt"/>
              </a:rPr>
              <a:t>="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It has great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sushi from Japan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 and better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mojito</a:t>
            </a:r>
            <a:r>
              <a:rPr lang="en-GB" sz="1800" dirty="0">
                <a:latin typeface="+mn-lt"/>
              </a:rPr>
              <a:t>";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err="1">
                <a:latin typeface="+mn-lt"/>
              </a:rPr>
              <a:t>Résultat</a:t>
            </a:r>
            <a:r>
              <a:rPr lang="en-GB" sz="1800" dirty="0">
                <a:latin typeface="+mn-lt"/>
              </a:rPr>
              <a:t>: </a:t>
            </a:r>
            <a:r>
              <a:rPr lang="pt-BR" sz="1800" dirty="0"/>
              <a:t> [['</a:t>
            </a:r>
            <a:r>
              <a:rPr lang="pt-BR" sz="1800" dirty="0" err="1"/>
              <a:t>a_food</a:t>
            </a:r>
            <a:r>
              <a:rPr lang="pt-BR" sz="1800" dirty="0"/>
              <a:t>',[13,18],[19,23],[24,29]],['</a:t>
            </a:r>
            <a:r>
              <a:rPr lang="pt-BR" sz="1800" dirty="0" err="1"/>
              <a:t>a_drink</a:t>
            </a:r>
            <a:r>
              <a:rPr lang="pt-BR" sz="1800" dirty="0"/>
              <a:t>',[41,47]]]</a:t>
            </a:r>
          </a:p>
          <a:p>
            <a:pPr algn="l"/>
            <a:endParaRPr lang="en-GB" sz="1800" dirty="0"/>
          </a:p>
          <a:p>
            <a:pPr algn="l"/>
            <a:r>
              <a:rPr lang="en-GB" sz="1800" dirty="0">
                <a:latin typeface="+mn-ea"/>
                <a:ea typeface="+mn-ea"/>
              </a:rPr>
              <a:t>On </a:t>
            </a:r>
            <a:r>
              <a:rPr lang="en-GB" sz="1800" dirty="0" err="1">
                <a:latin typeface="+mn-ea"/>
                <a:ea typeface="+mn-ea"/>
              </a:rPr>
              <a:t>peut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dès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lors</a:t>
            </a:r>
            <a:r>
              <a:rPr lang="en-GB" sz="1800" dirty="0">
                <a:latin typeface="+mn-ea"/>
                <a:ea typeface="+mn-ea"/>
              </a:rPr>
              <a:t> utiliser </a:t>
            </a:r>
            <a:r>
              <a:rPr lang="en-GB" sz="1800" dirty="0" err="1">
                <a:latin typeface="+mn-ea"/>
                <a:ea typeface="+mn-ea"/>
              </a:rPr>
              <a:t>ce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résultat</a:t>
            </a:r>
            <a:r>
              <a:rPr lang="en-GB" sz="1800" dirty="0">
                <a:latin typeface="+mn-ea"/>
                <a:ea typeface="+mn-ea"/>
              </a:rPr>
              <a:t> </a:t>
            </a:r>
            <a:r>
              <a:rPr lang="en-GB" sz="1800" dirty="0" err="1">
                <a:latin typeface="+mn-ea"/>
                <a:ea typeface="+mn-ea"/>
              </a:rPr>
              <a:t>comme</a:t>
            </a:r>
            <a:r>
              <a:rPr lang="en-GB" sz="1800" dirty="0">
                <a:latin typeface="+mn-ea"/>
                <a:ea typeface="+mn-ea"/>
              </a:rPr>
              <a:t> source </a:t>
            </a:r>
            <a:r>
              <a:rPr lang="en-GB" sz="1800" dirty="0" err="1">
                <a:latin typeface="+mn-ea"/>
                <a:ea typeface="+mn-ea"/>
              </a:rPr>
              <a:t>d'annotation</a:t>
            </a:r>
            <a:r>
              <a:rPr lang="en-GB" sz="1800" dirty="0">
                <a:latin typeface="+mn-ea"/>
                <a:ea typeface="+mn-ea"/>
              </a:rPr>
              <a:t>.</a:t>
            </a:r>
          </a:p>
          <a:p>
            <a:pPr algn="l"/>
            <a:endParaRPr lang="en-GB" sz="1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9" y="1395331"/>
            <a:ext cx="70471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a_drink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#</a:t>
            </a:r>
            <a:r>
              <a:rPr lang="en-GB" sz="1600" dirty="0">
                <a:solidFill>
                  <a:schemeClr val="accent3"/>
                </a:solidFill>
              </a:rPr>
              <a:t>PREP</a:t>
            </a:r>
            <a:r>
              <a:rPr lang="en-GB" sz="1600" dirty="0"/>
              <a:t>,#</a:t>
            </a:r>
            <a:r>
              <a:rPr lang="en-GB" sz="1600" dirty="0">
                <a:solidFill>
                  <a:schemeClr val="accent3"/>
                </a:solidFill>
              </a:rPr>
              <a:t>DET</a:t>
            </a:r>
            <a:r>
              <a:rPr lang="en-GB" sz="1600" dirty="0"/>
              <a:t>}*.</a:t>
            </a: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with, [from, (the), #</a:t>
            </a:r>
            <a:r>
              <a:rPr lang="en-GB" sz="1600" dirty="0">
                <a:solidFill>
                  <a:schemeClr val="accent3"/>
                </a:solidFill>
              </a:rPr>
              <a:t>Place</a:t>
            </a:r>
            <a:r>
              <a:rPr lang="en-GB" sz="1600" dirty="0"/>
              <a:t>+]}*.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9" y="2611415"/>
            <a:ext cx="4572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Cabernet Sauvignon</a:t>
            </a:r>
            <a:r>
              <a:rPr lang="en-GB" sz="1600" dirty="0"/>
              <a:t>".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mojito(s)</a:t>
            </a:r>
            <a:r>
              <a:rPr lang="en-GB" sz="1600" dirty="0"/>
              <a:t>".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sushi.</a:t>
            </a:r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"</a:t>
            </a:r>
            <a:r>
              <a:rPr lang="en-GB" sz="1600" dirty="0">
                <a:solidFill>
                  <a:srgbClr val="FF0000"/>
                </a:solidFill>
              </a:rPr>
              <a:t>pizza(s)</a:t>
            </a:r>
            <a:r>
              <a:rPr lang="en-GB" sz="1600" dirty="0"/>
              <a:t>".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11282" y="3796674"/>
            <a:ext cx="5035899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utilisateurs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combinées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à</a:t>
            </a: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des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lexiques</a:t>
            </a:r>
            <a:r>
              <a:rPr kumimoji="0" lang="en-GB" sz="16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de langue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68616" y="2090736"/>
            <a:ext cx="378980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Expressions </a:t>
            </a:r>
            <a:r>
              <a:rPr kumimoji="0" lang="en-GB" sz="16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régulières</a:t>
            </a:r>
            <a:r>
              <a:rPr kumimoji="0" lang="en-GB" sz="16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 complexes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06730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7985682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Annotation </a:t>
            </a:r>
            <a:r>
              <a:rPr lang="en-US" dirty="0" err="1"/>
              <a:t>automatique</a:t>
            </a:r>
            <a:r>
              <a:rPr lang="en-US" dirty="0"/>
              <a:t> </a:t>
            </a:r>
            <a:r>
              <a:rPr lang="en-US" sz="2000" dirty="0"/>
              <a:t>(</a:t>
            </a:r>
            <a:r>
              <a:rPr lang="en-US" sz="2000" i="1" dirty="0" err="1"/>
              <a:t>Programmation</a:t>
            </a:r>
            <a:r>
              <a:rPr lang="en-US" sz="2000" i="1" dirty="0"/>
              <a:t> de </a:t>
            </a:r>
            <a:r>
              <a:rPr lang="en-US" sz="2000" i="1" dirty="0" err="1"/>
              <a:t>données</a:t>
            </a:r>
            <a:r>
              <a:rPr lang="en-US" sz="2000" i="1" dirty="0"/>
              <a:t>)</a:t>
            </a:r>
            <a:endParaRPr lang="en-US" dirty="0"/>
          </a:p>
          <a:p>
            <a:r>
              <a:rPr lang="en-US" sz="2000" dirty="0"/>
              <a:t>Capsule (</a:t>
            </a:r>
            <a:r>
              <a:rPr lang="en-US" sz="2000" i="1" dirty="0" err="1"/>
              <a:t>basée</a:t>
            </a:r>
            <a:r>
              <a:rPr lang="en-US" sz="2000" i="1" dirty="0"/>
              <a:t> sur ABSA: </a:t>
            </a:r>
            <a:r>
              <a:rPr lang="en-US" sz="2000" i="1" dirty="0" err="1"/>
              <a:t>Brun</a:t>
            </a:r>
            <a:r>
              <a:rPr lang="en-US" sz="2000" i="1" dirty="0"/>
              <a:t> et al.)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9" y="1535181"/>
            <a:ext cx="8096913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rgbClr val="0070C0"/>
                </a:solidFill>
              </a:rPr>
              <a:t>word2vec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(model);</a:t>
            </a:r>
          </a:p>
          <a:p>
            <a:pPr algn="l"/>
            <a:endParaRPr lang="en-GB" sz="1800" dirty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 A capsule that compares a word against a focus through embeddings</a:t>
            </a:r>
          </a:p>
          <a:p>
            <a:pPr algn="l"/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function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 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word,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focus)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if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(</a:t>
            </a:r>
            <a:r>
              <a:rPr lang="en-GB" sz="1800" dirty="0" err="1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wrdvec.</a:t>
            </a:r>
            <a:r>
              <a:rPr lang="en-GB" sz="18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distance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(word, focus) &gt;= 0.7)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	return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true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return </a:t>
            </a:r>
            <a:r>
              <a:rPr lang="en-GB" sz="1800" dirty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false</a:t>
            </a:r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}</a:t>
            </a: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//We compare our current word against the word embedding "food"</a:t>
            </a:r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&lt;</a:t>
            </a:r>
            <a:r>
              <a:rPr lang="en-GB" sz="1600" dirty="0" err="1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600" dirty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/>
              <a:t>"</a:t>
            </a:r>
            <a:r>
              <a:rPr lang="en-GB" sz="1600" dirty="0">
                <a:solidFill>
                  <a:srgbClr val="FF0000"/>
                </a:solidFill>
              </a:rPr>
              <a:t>food</a:t>
            </a:r>
            <a:r>
              <a:rPr lang="en-GB" sz="1600" dirty="0"/>
              <a:t>"&gt;*.</a:t>
            </a:r>
          </a:p>
        </p:txBody>
      </p:sp>
    </p:spTree>
    <p:extLst>
      <p:ext uri="{BB962C8B-B14F-4D97-AF65-F5344CB8AC3E}">
        <p14:creationId xmlns:p14="http://schemas.microsoft.com/office/powerpoint/2010/main" val="4580883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550123"/>
            <a:ext cx="5733737" cy="13080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Fonctionnelle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190766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0" y="228001"/>
            <a:ext cx="8211593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Tendances actuelles de la programmation </a:t>
            </a:r>
            <a:r>
              <a:rPr lang="en-US" dirty="0"/>
              <a:t>(</a:t>
            </a:r>
            <a:r>
              <a:rPr lang="en-US" dirty="0" err="1"/>
              <a:t>Fonctionelle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14071" y="1493757"/>
            <a:ext cx="8259337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95250" indent="228600" algn="l"/>
            <a:r>
              <a:rPr lang="fr-FR" dirty="0">
                <a:latin typeface="+mn-ea"/>
                <a:ea typeface="+mn-ea"/>
              </a:rPr>
              <a:t>Tamgu suit la tendance actuelle d'enrichir les langages de programmation impératifs avec des </a:t>
            </a:r>
            <a:r>
              <a:rPr lang="fr-FR" dirty="0">
                <a:solidFill>
                  <a:srgbClr val="FF0000"/>
                </a:solidFill>
                <a:latin typeface="+mn-ea"/>
                <a:ea typeface="+mn-ea"/>
              </a:rPr>
              <a:t>capacités fonctionnelles </a:t>
            </a:r>
            <a:r>
              <a:rPr lang="fr-FR" dirty="0">
                <a:latin typeface="+mn-ea"/>
                <a:ea typeface="+mn-ea"/>
              </a:rPr>
              <a:t>:</a:t>
            </a:r>
          </a:p>
          <a:p>
            <a:pPr marL="95250" indent="228600" algn="l"/>
            <a:endParaRPr dirty="0">
              <a:latin typeface="+mn-ea"/>
              <a:ea typeface="+mn-ea"/>
            </a:endParaRP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Kotlin (JVM, for android)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Scala (JVM)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Swift (for IOS)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Java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And even C++…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La plupart ont fortement emprunté des concepts à </a:t>
            </a:r>
            <a:r>
              <a:rPr lang="fr-FR" dirty="0" err="1">
                <a:latin typeface="+mn-ea"/>
                <a:ea typeface="+mn-ea"/>
              </a:rPr>
              <a:t>Haskell</a:t>
            </a:r>
            <a:r>
              <a:rPr dirty="0">
                <a:latin typeface="+mn-ea"/>
                <a:ea typeface="+mn-ea"/>
              </a:rPr>
              <a:t>...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lang="fr-FR" dirty="0">
                <a:latin typeface="+mn-ea"/>
                <a:ea typeface="+mn-ea"/>
              </a:rPr>
              <a:t>et </a:t>
            </a:r>
            <a:r>
              <a:rPr dirty="0">
                <a:latin typeface="+mn-ea"/>
                <a:ea typeface="+mn-ea"/>
              </a:rPr>
              <a:t>Tamgu</a:t>
            </a:r>
            <a:r>
              <a:rPr lang="fr-FR" dirty="0">
                <a:latin typeface="+mn-ea"/>
                <a:ea typeface="+mn-ea"/>
              </a:rPr>
              <a:t> aussi</a:t>
            </a:r>
            <a:r>
              <a:rPr dirty="0">
                <a:latin typeface="+mn-ea"/>
                <a:ea typeface="+mn-ea"/>
              </a:rPr>
              <a:t>...</a:t>
            </a:r>
            <a:endParaRPr lang="en-US"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783" y="4786475"/>
            <a:ext cx="347865" cy="2462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fonctionnelle</a:t>
            </a:r>
            <a:endParaRPr lang="en-US" dirty="0"/>
          </a:p>
          <a:p>
            <a:r>
              <a:rPr sz="1800" i="1" dirty="0"/>
              <a:t>Ex</a:t>
            </a:r>
            <a:r>
              <a:rPr lang="fr-FR" sz="1800" i="1" dirty="0"/>
              <a:t>e</a:t>
            </a:r>
            <a:r>
              <a:rPr sz="1800" i="1" dirty="0"/>
              <a:t>mple: map</a:t>
            </a:r>
          </a:p>
        </p:txBody>
      </p:sp>
      <p:sp>
        <p:nvSpPr>
          <p:cNvPr id="61" name="C++:…"/>
          <p:cNvSpPr txBox="1"/>
          <p:nvPr/>
        </p:nvSpPr>
        <p:spPr>
          <a:xfrm>
            <a:off x="5140303" y="4519792"/>
            <a:ext cx="3679095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Swift: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1..&lt;11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v2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 = </a:t>
            </a:r>
            <a:r>
              <a:rPr lang="fr-FR"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.map {1+$0}</a:t>
            </a:r>
          </a:p>
        </p:txBody>
      </p:sp>
      <p:sp>
        <p:nvSpPr>
          <p:cNvPr id="62" name="Haskell:  map (+1) [1..10]"/>
          <p:cNvSpPr txBox="1"/>
          <p:nvPr/>
        </p:nvSpPr>
        <p:spPr>
          <a:xfrm>
            <a:off x="498396" y="1153341"/>
            <a:ext cx="6877764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Haskell</a:t>
            </a:r>
            <a:r>
              <a:rPr dirty="0"/>
              <a:t>:  </a:t>
            </a:r>
            <a:r>
              <a:rPr i="1" dirty="0"/>
              <a:t>map (+1) [1..10]</a:t>
            </a:r>
            <a:r>
              <a:rPr lang="fr-FR" i="1" dirty="0"/>
              <a:t>   </a:t>
            </a:r>
            <a:r>
              <a:rPr lang="fr-FR" i="1" dirty="0">
                <a:solidFill>
                  <a:schemeClr val="accent3"/>
                </a:solidFill>
              </a:rPr>
              <a:t>(</a:t>
            </a:r>
            <a:r>
              <a:rPr lang="fr-FR" i="1" dirty="0" err="1">
                <a:solidFill>
                  <a:schemeClr val="accent3"/>
                </a:solidFill>
              </a:rPr>
              <a:t>result</a:t>
            </a:r>
            <a:r>
              <a:rPr lang="fr-FR" i="1" dirty="0">
                <a:solidFill>
                  <a:schemeClr val="accent3"/>
                </a:solidFill>
              </a:rPr>
              <a:t> </a:t>
            </a:r>
            <a:r>
              <a:rPr lang="fr-FR" i="1" dirty="0" err="1">
                <a:solidFill>
                  <a:schemeClr val="accent3"/>
                </a:solidFill>
              </a:rPr>
              <a:t>is</a:t>
            </a:r>
            <a:r>
              <a:rPr lang="fr-FR" i="1" dirty="0">
                <a:solidFill>
                  <a:schemeClr val="accent3"/>
                </a:solidFill>
              </a:rPr>
              <a:t> [2,3,4,5,6,7,8,9,10,11])</a:t>
            </a:r>
            <a:endParaRPr i="1" dirty="0"/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00" y="0"/>
            <a:ext cx="1449611" cy="14496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askell:  map (+1) [1..10]"/>
          <p:cNvSpPr txBox="1"/>
          <p:nvPr/>
        </p:nvSpPr>
        <p:spPr>
          <a:xfrm>
            <a:off x="3082063" y="2030360"/>
            <a:ext cx="3597818" cy="682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400" dirty="0">
                <a:solidFill>
                  <a:srgbClr val="009193"/>
                </a:solidFill>
              </a:rPr>
              <a:t>Tamgu </a:t>
            </a:r>
            <a:r>
              <a:rPr lang="mr-IN" sz="1400" i="1" dirty="0">
                <a:solidFill>
                  <a:srgbClr val="009193"/>
                </a:solidFill>
              </a:rPr>
              <a:t>(Taskell)</a:t>
            </a:r>
            <a:r>
              <a:rPr lang="mr-IN" sz="1400" dirty="0"/>
              <a:t>:</a:t>
            </a:r>
            <a:endParaRPr lang="fr-FR" sz="1400" dirty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vector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v2 = &lt;</a:t>
            </a: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map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(+1) [1..10]&gt;;</a:t>
            </a:r>
          </a:p>
        </p:txBody>
      </p:sp>
      <p:sp>
        <p:nvSpPr>
          <p:cNvPr id="7" name="C++:…"/>
          <p:cNvSpPr txBox="1"/>
          <p:nvPr/>
        </p:nvSpPr>
        <p:spPr>
          <a:xfrm>
            <a:off x="498397" y="4519793"/>
            <a:ext cx="4058736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Kotlin: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v1 = listOf(1, 2, 3, 4, 5, 6, 7, 8, 9, 10)</a:t>
            </a:r>
            <a:endParaRPr lang="fr-FR" sz="1600" dirty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v2 = v1.map( { it+1 }) </a:t>
            </a:r>
          </a:p>
        </p:txBody>
      </p:sp>
      <p:sp>
        <p:nvSpPr>
          <p:cNvPr id="8" name="C++:…"/>
          <p:cNvSpPr txBox="1"/>
          <p:nvPr/>
        </p:nvSpPr>
        <p:spPr>
          <a:xfrm>
            <a:off x="1041089" y="3025705"/>
            <a:ext cx="7778309" cy="104868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C++: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vector&lt;int&gt; v1 = { 1, 2, 3, 4, 5, 6, 7, 8, 9, 10 };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auto v2 = mapf(v1, function&lt;int(const int&amp;)&gt;([](const int&amp; i) { return i + 1; }));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i="1" dirty="0"/>
              <a:t>Traits spécifiques</a:t>
            </a:r>
            <a:endParaRPr i="1"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07540" y="1017517"/>
            <a:ext cx="8335760" cy="42319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Nous avons implémenté une version assez riche de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r>
              <a:rPr lang="fr-FR" sz="1800" dirty="0">
                <a:latin typeface="+mn-ea"/>
                <a:ea typeface="+mn-ea"/>
              </a:rPr>
              <a:t> incluant :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La </a:t>
            </a:r>
            <a:r>
              <a:rPr lang="fr-FR" sz="1800" dirty="0" err="1">
                <a:latin typeface="+mn-ea"/>
                <a:ea typeface="+mn-ea"/>
              </a:rPr>
              <a:t>compositionnalité</a:t>
            </a:r>
            <a:endParaRPr lang="fr-FR" sz="1800" dirty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L'évaluation paresseuse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Quelques Monades (</a:t>
            </a:r>
            <a:r>
              <a:rPr lang="fr-FR" sz="1800" i="1" dirty="0">
                <a:latin typeface="+mn-ea"/>
                <a:ea typeface="+mn-ea"/>
              </a:rPr>
              <a:t>Nothing</a:t>
            </a:r>
            <a:r>
              <a:rPr lang="fr-FR" sz="1800" dirty="0">
                <a:latin typeface="+mn-ea"/>
                <a:ea typeface="+mn-ea"/>
              </a:rPr>
              <a:t>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La plupart des fonctions de base de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r>
              <a:rPr lang="fr-FR" sz="1800" dirty="0">
                <a:latin typeface="+mn-ea"/>
                <a:ea typeface="+mn-ea"/>
              </a:rPr>
              <a:t> (</a:t>
            </a:r>
            <a:r>
              <a:rPr lang="fr-FR" sz="1800" i="1" dirty="0" err="1">
                <a:latin typeface="+mn-ea"/>
                <a:ea typeface="+mn-ea"/>
              </a:rPr>
              <a:t>map</a:t>
            </a:r>
            <a:r>
              <a:rPr lang="fr-FR" sz="1800" i="1" dirty="0">
                <a:latin typeface="+mn-ea"/>
                <a:ea typeface="+mn-ea"/>
              </a:rPr>
              <a:t>, </a:t>
            </a:r>
            <a:r>
              <a:rPr lang="fr-FR" sz="1800" i="1" dirty="0" err="1">
                <a:latin typeface="+mn-ea"/>
                <a:ea typeface="+mn-ea"/>
              </a:rPr>
              <a:t>filter</a:t>
            </a:r>
            <a:r>
              <a:rPr lang="fr-FR" sz="1800" i="1" dirty="0">
                <a:latin typeface="+mn-ea"/>
                <a:ea typeface="+mn-ea"/>
              </a:rPr>
              <a:t>, </a:t>
            </a:r>
            <a:r>
              <a:rPr lang="fr-FR" sz="1800" i="1" dirty="0" err="1">
                <a:latin typeface="+mn-ea"/>
                <a:ea typeface="+mn-ea"/>
              </a:rPr>
              <a:t>take</a:t>
            </a:r>
            <a:r>
              <a:rPr lang="fr-FR" sz="1800" dirty="0">
                <a:latin typeface="+mn-ea"/>
                <a:ea typeface="+mn-ea"/>
              </a:rPr>
              <a:t>, etc.)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Les structures de données </a:t>
            </a:r>
            <a:r>
              <a:rPr lang="fr-FR" sz="1800" dirty="0" err="1">
                <a:latin typeface="+mn-ea"/>
                <a:ea typeface="+mn-ea"/>
              </a:rPr>
              <a:t>Haskell</a:t>
            </a:r>
            <a:endParaRPr lang="fr-FR" sz="1800" dirty="0">
              <a:latin typeface="+mn-ea"/>
              <a:ea typeface="+mn-ea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800" dirty="0">
                <a:latin typeface="+mn-ea"/>
                <a:ea typeface="+mn-ea"/>
              </a:rPr>
              <a:t>Typages (à la fois implicite et explicite)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Le code Taskell peut fusionner en toute transparence avec le code Tamgu....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Nous fournissons également un langage de prédicat complet avec DCG qui peut également se fondre en toute transparence dans le code Tamgu.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Ces deux modules partagent les mêmes objets Tamgu de base...</a:t>
            </a:r>
            <a:endParaRPr lang="fr-FR" sz="1800" b="1" i="1" dirty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43" y="221289"/>
            <a:ext cx="811871" cy="8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</a:t>
            </a:r>
            <a:r>
              <a:rPr lang="en-US" dirty="0"/>
              <a:t>: </a:t>
            </a:r>
            <a:r>
              <a:rPr lang="en-US" i="1" dirty="0"/>
              <a:t>Traits spécifiques</a:t>
            </a:r>
          </a:p>
          <a:p>
            <a:endParaRPr dirty="0"/>
          </a:p>
        </p:txBody>
      </p:sp>
      <p:sp>
        <p:nvSpPr>
          <p:cNvPr id="124" name="//Function definition…"/>
          <p:cNvSpPr txBox="1"/>
          <p:nvPr/>
        </p:nvSpPr>
        <p:spPr>
          <a:xfrm>
            <a:off x="461686" y="2001673"/>
            <a:ext cx="6278963" cy="3031599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//Data structures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505F5"/>
                </a:solidFill>
              </a:rPr>
              <a:t>&lt;dat</a:t>
            </a:r>
            <a:r>
              <a:rPr lang="en-GB" dirty="0"/>
              <a:t>a Form = Circle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 | Rectangle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//Data structure functions</a:t>
            </a: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 </a:t>
            </a:r>
            <a:r>
              <a:rPr lang="en-GB" dirty="0"/>
              <a:t>:: Form </a:t>
            </a:r>
            <a:r>
              <a:rPr lang="en-GB" dirty="0"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rPr lang="en-GB" dirty="0"/>
              <a:t> </a:t>
            </a:r>
            <a:r>
              <a:rPr lang="en-GB" dirty="0">
                <a:solidFill>
                  <a:srgbClr val="0505F5"/>
                </a:solidFill>
              </a:rPr>
              <a:t>float</a:t>
            </a:r>
            <a:r>
              <a:rPr lang="en-GB" dirty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Surface(</a:t>
            </a:r>
            <a:r>
              <a:rPr lang="en-GB" dirty="0"/>
              <a:t>Circle _ _ r) = 2π×r²&gt;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&lt;</a:t>
            </a:r>
            <a:r>
              <a:rPr lang="en-GB" dirty="0">
                <a:solidFill>
                  <a:srgbClr val="9E2123"/>
                </a:solidFill>
              </a:rPr>
              <a:t>Surface(</a:t>
            </a:r>
            <a:r>
              <a:rPr lang="en-GB" dirty="0"/>
              <a:t>Rectangle x y xx </a:t>
            </a:r>
            <a:r>
              <a:rPr lang="en-GB" dirty="0" err="1"/>
              <a:t>yy</a:t>
            </a:r>
            <a:r>
              <a:rPr lang="en-GB" dirty="0"/>
              <a:t>) = </a:t>
            </a:r>
            <a:r>
              <a:rPr lang="en-GB" dirty="0">
                <a:solidFill>
                  <a:srgbClr val="0505F5"/>
                </a:solidFill>
              </a:rPr>
              <a:t>abs</a:t>
            </a:r>
            <a:r>
              <a:rPr lang="en-GB" dirty="0"/>
              <a:t>(xx-x) × </a:t>
            </a:r>
            <a:r>
              <a:rPr lang="en-GB" dirty="0">
                <a:solidFill>
                  <a:srgbClr val="0505F5"/>
                </a:solidFill>
              </a:rPr>
              <a:t>abs</a:t>
            </a:r>
            <a:r>
              <a:rPr lang="en-GB" dirty="0"/>
              <a:t>(</a:t>
            </a:r>
            <a:r>
              <a:rPr lang="en-GB" dirty="0" err="1"/>
              <a:t>yy</a:t>
            </a:r>
            <a:r>
              <a:rPr lang="en-GB" dirty="0"/>
              <a:t>-y)&gt;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//Calling the right surface method for each object</a:t>
            </a:r>
            <a:endParaRPr lang="en-GB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9E2123"/>
                </a:solidFill>
              </a:rPr>
              <a:t>Surface</a:t>
            </a:r>
            <a:r>
              <a:rPr lang="en-GB" dirty="0"/>
              <a:t>(&lt;</a:t>
            </a:r>
            <a:r>
              <a:rPr lang="en-GB" dirty="0">
                <a:solidFill>
                  <a:srgbClr val="9E2123"/>
                </a:solidFill>
              </a:rPr>
              <a:t>Circle </a:t>
            </a:r>
            <a:r>
              <a:rPr lang="en-GB" dirty="0"/>
              <a:t>10 20 30&gt;);		 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</a:t>
            </a:r>
            <a:r>
              <a:rPr lang="hr-HR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5654.8667764616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9E2123"/>
                </a:solidFill>
              </a:rPr>
              <a:t>Surface</a:t>
            </a:r>
            <a:r>
              <a:rPr lang="en-GB" dirty="0"/>
              <a:t>(&lt;</a:t>
            </a:r>
            <a:r>
              <a:rPr lang="en-GB" dirty="0">
                <a:solidFill>
                  <a:srgbClr val="9E2123"/>
                </a:solidFill>
              </a:rPr>
              <a:t>Rectangle </a:t>
            </a:r>
            <a:r>
              <a:rPr lang="en-GB" dirty="0"/>
              <a:t>20 20 40 40&gt;);	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//400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</p:txBody>
      </p:sp>
      <p:sp>
        <p:nvSpPr>
          <p:cNvPr id="4" name="//Function definition…"/>
          <p:cNvSpPr txBox="1"/>
          <p:nvPr/>
        </p:nvSpPr>
        <p:spPr>
          <a:xfrm>
            <a:off x="2591571" y="912690"/>
            <a:ext cx="5876609" cy="5693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>
                <a:solidFill>
                  <a:srgbClr val="008F00"/>
                </a:solidFill>
              </a:rPr>
              <a:t>//</a:t>
            </a:r>
            <a:r>
              <a:rPr lang="en-GB" dirty="0" err="1">
                <a:solidFill>
                  <a:srgbClr val="008F00"/>
                </a:solidFill>
              </a:rPr>
              <a:t>évaluation</a:t>
            </a:r>
            <a:r>
              <a:rPr lang="en-GB" dirty="0">
                <a:solidFill>
                  <a:srgbClr val="008F00"/>
                </a:solidFill>
              </a:rPr>
              <a:t> </a:t>
            </a:r>
            <a:r>
              <a:rPr lang="en-GB" dirty="0" err="1">
                <a:solidFill>
                  <a:srgbClr val="008F00"/>
                </a:solidFill>
              </a:rPr>
              <a:t>paresseuse</a:t>
            </a:r>
            <a:r>
              <a:rPr lang="en-GB" dirty="0">
                <a:solidFill>
                  <a:srgbClr val="008F00"/>
                </a:solidFill>
              </a:rPr>
              <a:t> et composition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v=</a:t>
            </a:r>
            <a:r>
              <a:rPr lang="en-GB" dirty="0">
                <a:solidFill>
                  <a:srgbClr val="0505F5"/>
                </a:solidFill>
              </a:rPr>
              <a:t>&lt;ma</a:t>
            </a:r>
            <a:r>
              <a:rPr lang="en-GB" dirty="0"/>
              <a:t>p (*) . </a:t>
            </a:r>
            <a:r>
              <a:rPr lang="en-GB" dirty="0" err="1">
                <a:solidFill>
                  <a:srgbClr val="0505F5"/>
                </a:solidFill>
              </a:rPr>
              <a:t>takeWhile</a:t>
            </a:r>
            <a:r>
              <a:rPr lang="en-GB" dirty="0"/>
              <a:t> (&lt;10) . </a:t>
            </a:r>
            <a:r>
              <a:rPr lang="en-GB" dirty="0">
                <a:solidFill>
                  <a:srgbClr val="0505F5"/>
                </a:solidFill>
              </a:rPr>
              <a:t>filter</a:t>
            </a:r>
            <a:r>
              <a:rPr lang="en-GB" dirty="0"/>
              <a:t> (</a:t>
            </a:r>
            <a:r>
              <a:rPr lang="en-GB" dirty="0">
                <a:solidFill>
                  <a:srgbClr val="0505F5"/>
                </a:solidFill>
              </a:rPr>
              <a:t>odd</a:t>
            </a:r>
            <a:r>
              <a:rPr lang="en-GB" dirty="0"/>
              <a:t>) [1..] &gt;; 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//[1,9,25,49,81]</a:t>
            </a:r>
          </a:p>
        </p:txBody>
      </p:sp>
    </p:spTree>
    <p:extLst>
      <p:ext uri="{BB962C8B-B14F-4D97-AF65-F5344CB8AC3E}">
        <p14:creationId xmlns:p14="http://schemas.microsoft.com/office/powerpoint/2010/main" val="122874724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Programmation</a:t>
            </a: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logique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5306049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Programmation logique</a:t>
            </a:r>
            <a:endParaRPr dirty="0"/>
          </a:p>
        </p:txBody>
      </p:sp>
      <p:sp>
        <p:nvSpPr>
          <p:cNvPr id="70" name="Tamgu also provides:…"/>
          <p:cNvSpPr txBox="1"/>
          <p:nvPr/>
        </p:nvSpPr>
        <p:spPr>
          <a:xfrm>
            <a:off x="404740" y="1474608"/>
            <a:ext cx="8335760" cy="36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fr-FR" dirty="0">
                <a:latin typeface="+mn-ea"/>
                <a:ea typeface="+mn-ea"/>
              </a:rPr>
              <a:t>Tamgu dès aujourd'hui fournit :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>
                <a:latin typeface="+mn-ea"/>
                <a:ea typeface="+mn-ea"/>
              </a:rPr>
              <a:t>Un moteur de prédicat entièrement intégré à Tamgu </a:t>
            </a:r>
          </a:p>
          <a:p>
            <a:pPr marL="342900" indent="-342900" algn="l">
              <a:buFont typeface="Arial" charset="0"/>
              <a:buChar char="•"/>
            </a:pPr>
            <a:endParaRPr lang="fr-FR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fr-FR" dirty="0">
                <a:latin typeface="+mn-ea"/>
                <a:ea typeface="+mn-ea"/>
              </a:rPr>
              <a:t>Règles de grammaire à clauses définies (GDC) qui peuvent être intégrées dans la structure même d'un programme.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algn="l"/>
            <a:r>
              <a:rPr lang="fr-FR" i="1" dirty="0">
                <a:latin typeface="+mn-ea"/>
                <a:ea typeface="+mn-ea"/>
              </a:rPr>
              <a:t>Non seulement vous pouvez déclarer du code Prolog dans du code Tamgu directement, mais les prédicats peuvent aussi rappeler des fonctions Tamgu....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51" y="228001"/>
            <a:ext cx="1690029" cy="6601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irst line goes here…"/>
          <p:cNvSpPr txBox="1"/>
          <p:nvPr/>
        </p:nvSpPr>
        <p:spPr>
          <a:xfrm>
            <a:off x="276190" y="228001"/>
            <a:ext cx="860525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sz="1800" i="1" dirty="0"/>
              <a:t>Ex</a:t>
            </a:r>
            <a:r>
              <a:rPr lang="fr-FR" sz="1800" i="1" dirty="0"/>
              <a:t>e</a:t>
            </a:r>
            <a:r>
              <a:rPr sz="1800" i="1" dirty="0"/>
              <a:t>mple: </a:t>
            </a:r>
            <a:r>
              <a:rPr lang="fr-FR" sz="1800" i="1" dirty="0"/>
              <a:t>Détection de la descendance maternelle</a:t>
            </a:r>
            <a:endParaRPr sz="1800" i="1" dirty="0"/>
          </a:p>
        </p:txBody>
      </p:sp>
      <p:sp>
        <p:nvSpPr>
          <p:cNvPr id="74" name="//Our parent relations, which are stored in the fact base…"/>
          <p:cNvSpPr txBox="1"/>
          <p:nvPr/>
        </p:nvSpPr>
        <p:spPr>
          <a:xfrm>
            <a:off x="353320" y="1169615"/>
            <a:ext cx="8691360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</a:t>
            </a:r>
            <a:r>
              <a:rPr lang="fr-FR" sz="1400" dirty="0"/>
              <a:t>Nos r</a:t>
            </a:r>
            <a:r>
              <a:rPr sz="1400" dirty="0"/>
              <a:t>elations</a:t>
            </a:r>
            <a:r>
              <a:rPr lang="fr-FR" sz="1400" dirty="0"/>
              <a:t> parent</a:t>
            </a:r>
            <a:r>
              <a:rPr sz="1400" dirty="0"/>
              <a:t>, </a:t>
            </a:r>
            <a:r>
              <a:rPr lang="fr-FR" sz="1400" dirty="0"/>
              <a:t>sont enregistrées dans une base de connaissance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"andy"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"andy"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/>
              <a:t>femme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rgbClr val="9E2123"/>
                </a:solidFill>
              </a:rPr>
              <a:t>femme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//Then our rules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anc</a:t>
            </a:r>
            <a:r>
              <a:rPr lang="fr-FR" sz="1400" dirty="0"/>
              <a:t>e</a:t>
            </a:r>
            <a:r>
              <a:rPr sz="1400" dirty="0"/>
              <a:t>t</a:t>
            </a:r>
            <a:r>
              <a:rPr lang="fr-FR" sz="1400" dirty="0" err="1"/>
              <a:t>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>
                <a:solidFill>
                  <a:srgbClr val="000000"/>
                </a:solidFill>
              </a:rPr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/>
              <a:t>ancetre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),</a:t>
            </a:r>
            <a:r>
              <a:rPr sz="1400" dirty="0"/>
              <a:t>ancetr</a:t>
            </a:r>
            <a:r>
              <a:rPr lang="fr-FR" sz="1400" dirty="0"/>
              <a:t>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/>
              <a:t>ancetr</a:t>
            </a:r>
            <a:r>
              <a:rPr lang="fr-FR" sz="1400" dirty="0"/>
              <a:t>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), </a:t>
            </a:r>
            <a:r>
              <a:rPr sz="1400" dirty="0"/>
              <a:t>fem</a:t>
            </a:r>
            <a:r>
              <a:rPr lang="fr-FR" sz="1400" dirty="0"/>
              <a:t>me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//In this case, since the recipient variable is a vector, we explore all possibilities. It is directly blended into the regular code...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vector</a:t>
            </a:r>
            <a:r>
              <a:rPr sz="1400" dirty="0">
                <a:solidFill>
                  <a:srgbClr val="000000"/>
                </a:solidFill>
              </a:rPr>
              <a:t> v=</a:t>
            </a: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println</a:t>
            </a:r>
            <a:r>
              <a:rPr sz="1400" dirty="0">
                <a:solidFill>
                  <a:srgbClr val="000000"/>
                </a:solidFill>
              </a:rPr>
              <a:t>(v);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000000"/>
                </a:solidFill>
              </a:rPr>
              <a:t>[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"andy"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"mary"</a:t>
            </a:r>
            <a:r>
              <a:rPr sz="1600" dirty="0">
                <a:solidFill>
                  <a:srgbClr val="000000"/>
                </a:solidFill>
              </a:rPr>
              <a:t>),</a:t>
            </a:r>
            <a:endParaRPr lang="fr-FR" sz="16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"sam"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75" name="Femme"/>
          <p:cNvSpPr/>
          <p:nvPr/>
        </p:nvSpPr>
        <p:spPr>
          <a:xfrm>
            <a:off x="6943663" y="1177501"/>
            <a:ext cx="692274" cy="153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Formalisme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781590" y="1221811"/>
            <a:ext cx="8253481" cy="4385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2000" i="1" dirty="0">
                <a:latin typeface="+mn-ea"/>
                <a:ea typeface="+mn-ea"/>
              </a:rPr>
              <a:t>Le formalisme de GPSG est divisé en différent types de règles: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a) DI-règles: </a:t>
            </a:r>
            <a:r>
              <a:rPr lang="fr-FR" sz="2000" dirty="0">
                <a:latin typeface="+mn-ea"/>
                <a:ea typeface="+mn-ea"/>
              </a:rPr>
              <a:t>c’est comme une règle hors-contexte, sauf que la partie droite est </a:t>
            </a:r>
            <a:r>
              <a:rPr lang="fr-FR" sz="2000" i="1" dirty="0">
                <a:latin typeface="+mn-ea"/>
                <a:ea typeface="+mn-ea"/>
              </a:rPr>
              <a:t>un ensemble de catégories</a:t>
            </a:r>
          </a:p>
          <a:p>
            <a:pPr algn="l"/>
            <a:r>
              <a:rPr lang="fr-FR" sz="2000" i="1" dirty="0">
                <a:latin typeface="+mn-ea"/>
                <a:ea typeface="+mn-ea"/>
              </a:rPr>
              <a:t>	SN -&gt; {nom, adj, </a:t>
            </a:r>
            <a:r>
              <a:rPr lang="fr-FR" sz="2000" i="1" dirty="0" err="1">
                <a:latin typeface="+mn-ea"/>
                <a:ea typeface="+mn-ea"/>
              </a:rPr>
              <a:t>det</a:t>
            </a:r>
            <a:r>
              <a:rPr lang="fr-FR" sz="2000" i="1" dirty="0">
                <a:latin typeface="+mn-ea"/>
                <a:ea typeface="+mn-ea"/>
              </a:rPr>
              <a:t>}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b) PL-règles: règles de précédence qui indiquent l’ordre d’apparition des éléments.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	[</a:t>
            </a:r>
            <a:r>
              <a:rPr lang="fr-FR" sz="2000" i="1" dirty="0" err="1">
                <a:latin typeface="+mn-ea"/>
                <a:ea typeface="+mn-ea"/>
              </a:rPr>
              <a:t>det</a:t>
            </a:r>
            <a:r>
              <a:rPr lang="fr-FR" sz="2000" i="1" dirty="0">
                <a:latin typeface="+mn-ea"/>
                <a:ea typeface="+mn-ea"/>
              </a:rPr>
              <a:t>] &lt; [nom]</a:t>
            </a:r>
          </a:p>
          <a:p>
            <a:pPr algn="l"/>
            <a:r>
              <a:rPr lang="fr-FR" sz="2000" i="1" dirty="0">
                <a:latin typeface="+mn-ea"/>
                <a:ea typeface="+mn-ea"/>
              </a:rPr>
              <a:t>	[</a:t>
            </a:r>
            <a:r>
              <a:rPr lang="fr-FR" sz="2000" i="1" dirty="0" err="1">
                <a:latin typeface="+mn-ea"/>
                <a:ea typeface="+mn-ea"/>
              </a:rPr>
              <a:t>det</a:t>
            </a:r>
            <a:r>
              <a:rPr lang="fr-FR" sz="2000" i="1" dirty="0">
                <a:latin typeface="+mn-ea"/>
                <a:ea typeface="+mn-ea"/>
              </a:rPr>
              <a:t>] &lt; [adj] 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La complexité du formalisme rend son informatisation au mieux comique.</a:t>
            </a:r>
          </a:p>
        </p:txBody>
      </p:sp>
    </p:spTree>
    <p:extLst>
      <p:ext uri="{BB962C8B-B14F-4D97-AF65-F5344CB8AC3E}">
        <p14:creationId xmlns:p14="http://schemas.microsoft.com/office/powerpoint/2010/main" val="906956971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err="1"/>
              <a:t>Programmation</a:t>
            </a:r>
            <a:r>
              <a:rPr lang="en-US" dirty="0"/>
              <a:t> </a:t>
            </a:r>
            <a:r>
              <a:rPr lang="en-US" dirty="0" err="1"/>
              <a:t>logique</a:t>
            </a:r>
            <a:endParaRPr lang="en-US" dirty="0"/>
          </a:p>
          <a:p>
            <a:r>
              <a:rPr lang="en-US" sz="1800" i="1" dirty="0" err="1"/>
              <a:t>Exemple</a:t>
            </a:r>
            <a:r>
              <a:rPr lang="en-US" sz="1800" i="1" dirty="0"/>
              <a:t> </a:t>
            </a:r>
            <a:r>
              <a:rPr lang="en-US" sz="1800" i="1" dirty="0" err="1"/>
              <a:t>en</a:t>
            </a:r>
            <a:r>
              <a:rPr lang="en-US" sz="1800" i="1" dirty="0"/>
              <a:t> SWI Prolog</a:t>
            </a:r>
          </a:p>
        </p:txBody>
      </p:sp>
      <p:sp>
        <p:nvSpPr>
          <p:cNvPr id="78" name="parent(george,sam).…"/>
          <p:cNvSpPr txBox="1"/>
          <p:nvPr/>
        </p:nvSpPr>
        <p:spPr>
          <a:xfrm>
            <a:off x="528580" y="1369640"/>
            <a:ext cx="8691360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(george,sam).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(george,andy).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(andy,mary).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(sam,christine).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(X,X) :- </a:t>
            </a:r>
            <a:r>
              <a:rPr dirty="0">
                <a:solidFill>
                  <a:srgbClr val="0505F5"/>
                </a:solidFill>
              </a:rPr>
              <a:t>true</a:t>
            </a:r>
            <a:r>
              <a:rPr dirty="0"/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(X,Z) :- </a:t>
            </a: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(X,Y),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(Y,Z).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lineage</a:t>
            </a:r>
            <a:r>
              <a:rPr dirty="0"/>
              <a:t>(X,Q) :- 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(X,Q), </a:t>
            </a: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(Q).</a:t>
            </a:r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70" y="228001"/>
            <a:ext cx="1031290" cy="103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Cas</a:t>
            </a:r>
            <a:r>
              <a:rPr kumimoji="0" lang="en-GB" sz="4000" i="0" u="none" strike="noStrike" normalizeH="0" baseline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</a:t>
            </a:r>
            <a:r>
              <a:rPr kumimoji="0" lang="en-GB" sz="4000" i="0" u="none" strike="noStrike" normalizeH="0" baseline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d'usage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101699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Cas d'usage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767774" y="1958731"/>
            <a:ext cx="7875484" cy="22929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400" dirty="0">
                <a:latin typeface="+mn-ea"/>
                <a:ea typeface="+mn-ea"/>
              </a:rPr>
              <a:t>Tamgu </a:t>
            </a:r>
            <a:r>
              <a:rPr lang="en-GB" sz="2400" dirty="0" err="1">
                <a:latin typeface="+mn-ea"/>
                <a:ea typeface="+mn-ea"/>
              </a:rPr>
              <a:t>est</a:t>
            </a:r>
            <a:r>
              <a:rPr lang="en-GB" sz="2400" dirty="0">
                <a:latin typeface="+mn-ea"/>
                <a:ea typeface="+mn-ea"/>
              </a:rPr>
              <a:t> déjà </a:t>
            </a:r>
            <a:r>
              <a:rPr lang="en-GB" sz="2400" dirty="0" err="1">
                <a:latin typeface="+mn-ea"/>
                <a:ea typeface="+mn-ea"/>
              </a:rPr>
              <a:t>utilisé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des </a:t>
            </a:r>
            <a:r>
              <a:rPr lang="en-GB" sz="2400" dirty="0" err="1">
                <a:latin typeface="+mn-ea"/>
                <a:ea typeface="+mn-ea"/>
              </a:rPr>
              <a:t>projets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en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cours</a:t>
            </a:r>
            <a:r>
              <a:rPr lang="en-GB" sz="2400" dirty="0">
                <a:latin typeface="+mn-ea"/>
                <a:ea typeface="+mn-ea"/>
              </a:rPr>
              <a:t>:</a:t>
            </a:r>
          </a:p>
          <a:p>
            <a:pPr algn="l"/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>
                <a:latin typeface="+mn-ea"/>
                <a:ea typeface="+mn-ea"/>
              </a:rPr>
              <a:t>Annotation 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r>
              <a:rPr lang="en-GB" sz="2400" dirty="0">
                <a:latin typeface="+mn-ea"/>
                <a:ea typeface="+mn-ea"/>
              </a:rPr>
              <a:t> (</a:t>
            </a:r>
            <a:r>
              <a:rPr lang="en-GB" sz="2400" dirty="0" err="1">
                <a:latin typeface="+mn-ea"/>
                <a:ea typeface="+mn-ea"/>
              </a:rPr>
              <a:t>vue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avant</a:t>
            </a:r>
            <a:r>
              <a:rPr lang="en-GB" sz="2400" dirty="0">
                <a:latin typeface="+mn-ea"/>
                <a:ea typeface="+mn-ea"/>
              </a:rPr>
              <a:t>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Génération</a:t>
            </a:r>
            <a:r>
              <a:rPr lang="en-GB" sz="2400" dirty="0">
                <a:latin typeface="+mn-ea"/>
                <a:ea typeface="+mn-ea"/>
              </a:rPr>
              <a:t> de </a:t>
            </a:r>
            <a:r>
              <a:rPr lang="en-GB" sz="2400" dirty="0" err="1">
                <a:latin typeface="+mn-ea"/>
                <a:ea typeface="+mn-ea"/>
              </a:rPr>
              <a:t>texte</a:t>
            </a:r>
            <a:endParaRPr lang="en-GB" sz="2400" dirty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Détection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d'erreurs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dans</a:t>
            </a:r>
            <a:r>
              <a:rPr lang="en-GB" sz="2400" dirty="0">
                <a:latin typeface="+mn-ea"/>
                <a:ea typeface="+mn-ea"/>
              </a:rPr>
              <a:t> un corpus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err="1">
                <a:latin typeface="+mn-ea"/>
                <a:ea typeface="+mn-ea"/>
              </a:rPr>
              <a:t>Détection</a:t>
            </a:r>
            <a:r>
              <a:rPr lang="en-GB" sz="2400" dirty="0">
                <a:latin typeface="+mn-ea"/>
                <a:ea typeface="+mn-ea"/>
              </a:rPr>
              <a:t> </a:t>
            </a:r>
            <a:r>
              <a:rPr lang="en-GB" sz="2400" dirty="0" err="1">
                <a:latin typeface="+mn-ea"/>
                <a:ea typeface="+mn-ea"/>
              </a:rPr>
              <a:t>d'adresse</a:t>
            </a:r>
            <a:endParaRPr lang="en-GB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30013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28001"/>
            <a:ext cx="87116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Cas d'usage 1</a:t>
            </a:r>
            <a:endParaRPr lang="fr-FR" i="1" dirty="0"/>
          </a:p>
          <a:p>
            <a:r>
              <a:rPr lang="fr-FR" sz="1800" i="1" dirty="0"/>
              <a:t>Exemple génération (Programmation de données: corpus synthétique)</a:t>
            </a:r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1305350"/>
            <a:ext cx="4047583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"dame"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prep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"colline"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comp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NP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?Det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det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?Det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505F5"/>
                </a:solidFill>
              </a:rPr>
              <a:t>is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genreadj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VP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)) :- !,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b="1" i="1" dirty="0">
                <a:solidFill>
                  <a:srgbClr val="FF0000"/>
                </a:solidFill>
              </a:rPr>
              <a:t>conjugue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sentence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19172" y="1305350"/>
            <a:ext cx="4301803" cy="13696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400" dirty="0">
                <a:latin typeface="+mn-ea"/>
                <a:ea typeface="+mn-ea"/>
              </a:rPr>
              <a:t>La dame 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la belle </a:t>
            </a:r>
            <a:r>
              <a:rPr lang="fr-FR" sz="1400" dirty="0">
                <a:latin typeface="+mn-ea"/>
                <a:ea typeface="+mn-ea"/>
              </a:rPr>
              <a:t>pomme de la colline.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La 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mange</a:t>
            </a:r>
            <a:r>
              <a:rPr lang="fr-FR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fr-FR" sz="1400" dirty="0">
                <a:latin typeface="+mn-ea"/>
                <a:ea typeface="+mn-ea"/>
              </a:rPr>
              <a:t>une belle pomme.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La 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ne </a:t>
            </a:r>
            <a:r>
              <a:rPr lang="fr-FR" sz="1400" dirty="0">
                <a:latin typeface="+mn-ea"/>
                <a:ea typeface="+mn-ea"/>
              </a:rPr>
              <a:t>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pas</a:t>
            </a:r>
            <a:r>
              <a:rPr lang="fr-FR" sz="1400" dirty="0">
                <a:latin typeface="+mn-ea"/>
                <a:ea typeface="+mn-ea"/>
              </a:rPr>
              <a:t> la belle pomme de la colline.</a:t>
            </a:r>
          </a:p>
          <a:p>
            <a:pPr algn="l"/>
            <a:r>
              <a:rPr lang="fr-FR" sz="1400" dirty="0">
                <a:latin typeface="+mn-ea"/>
                <a:ea typeface="+mn-ea"/>
              </a:rPr>
              <a:t>Une pomme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est</a:t>
            </a:r>
            <a:r>
              <a:rPr lang="fr-FR" sz="1400" dirty="0">
                <a:latin typeface="+mn-ea"/>
                <a:ea typeface="+mn-ea"/>
              </a:rPr>
              <a:t>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mangée</a:t>
            </a:r>
            <a:r>
              <a:rPr lang="fr-FR" sz="1400" dirty="0">
                <a:latin typeface="+mn-ea"/>
                <a:ea typeface="+mn-ea"/>
              </a:rPr>
              <a:t> par la dame.</a:t>
            </a:r>
          </a:p>
          <a:p>
            <a:pPr algn="l"/>
            <a:endParaRPr lang="fr-FR" sz="1400" dirty="0">
              <a:latin typeface="+mn-ea"/>
              <a:ea typeface="+mn-ea"/>
            </a:endParaRPr>
          </a:p>
          <a:p>
            <a:pPr algn="l"/>
            <a:r>
              <a:rPr lang="fr-FR" sz="1400" dirty="0" err="1">
                <a:latin typeface="+mn-ea"/>
                <a:ea typeface="+mn-ea"/>
              </a:rPr>
              <a:t>Etc</a:t>
            </a:r>
            <a:r>
              <a:rPr lang="mr-IN" sz="1400" dirty="0">
                <a:latin typeface="+mn-ea"/>
                <a:ea typeface="+mn-ea"/>
              </a:rPr>
              <a:t>…</a:t>
            </a:r>
            <a:endParaRPr lang="fr-FR" sz="1400" dirty="0">
              <a:latin typeface="+mn-ea"/>
              <a:ea typeface="+mn-ea"/>
            </a:endParaRPr>
          </a:p>
        </p:txBody>
      </p:sp>
      <p:sp>
        <p:nvSpPr>
          <p:cNvPr id="6" name="function genreadj(string n,string adj) {…"/>
          <p:cNvSpPr txBox="1"/>
          <p:nvPr/>
        </p:nvSpPr>
        <p:spPr>
          <a:xfrm>
            <a:off x="5368878" y="3703641"/>
            <a:ext cx="3619006" cy="266226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b="1" i="1" dirty="0" err="1">
                <a:solidFill>
                  <a:schemeClr val="tx1"/>
                </a:solidFill>
              </a:rPr>
              <a:t>Predicates</a:t>
            </a:r>
            <a:r>
              <a:rPr lang="fr-FR" sz="1200" b="1" i="1" dirty="0">
                <a:solidFill>
                  <a:schemeClr val="tx1"/>
                </a:solidFill>
              </a:rPr>
              <a:t> </a:t>
            </a:r>
            <a:r>
              <a:rPr lang="fr-FR" sz="1200" b="1" i="1" dirty="0" err="1">
                <a:solidFill>
                  <a:schemeClr val="tx1"/>
                </a:solidFill>
              </a:rPr>
              <a:t>can</a:t>
            </a:r>
            <a:r>
              <a:rPr lang="fr-FR" sz="1200" b="1" i="1" dirty="0">
                <a:solidFill>
                  <a:schemeClr val="tx1"/>
                </a:solidFill>
              </a:rPr>
              <a:t> call </a:t>
            </a:r>
            <a:r>
              <a:rPr lang="fr-FR" sz="1200" b="1" i="1" dirty="0" err="1">
                <a:solidFill>
                  <a:schemeClr val="tx1"/>
                </a:solidFill>
              </a:rPr>
              <a:t>functions</a:t>
            </a:r>
            <a:endParaRPr lang="fr-FR" sz="1200" b="1" i="1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genreadj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n,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adj)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</a:t>
            </a:r>
            <a:r>
              <a:rPr sz="1200" dirty="0">
                <a:solidFill>
                  <a:srgbClr val="0505F5"/>
                </a:solidFill>
              </a:rPr>
              <a:t>vector</a:t>
            </a:r>
            <a:r>
              <a:rPr sz="1200" dirty="0"/>
              <a:t> nounfeat=trans.</a:t>
            </a:r>
            <a:r>
              <a:rPr sz="1200" dirty="0">
                <a:solidFill>
                  <a:srgbClr val="800080"/>
                </a:solidFill>
              </a:rPr>
              <a:t>lookup</a:t>
            </a:r>
            <a:r>
              <a:rPr sz="1200" dirty="0"/>
              <a:t>(n);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</a:t>
            </a:r>
            <a:r>
              <a:rPr sz="1200" dirty="0"/>
              <a:t>for</a:t>
            </a:r>
            <a:r>
              <a:rPr sz="1200" dirty="0">
                <a:solidFill>
                  <a:srgbClr val="000000"/>
                </a:solidFill>
              </a:rPr>
              <a:t> 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m </a:t>
            </a:r>
            <a:r>
              <a:rPr sz="1200" dirty="0"/>
              <a:t>in</a:t>
            </a:r>
            <a:r>
              <a:rPr sz="1200" dirty="0">
                <a:solidFill>
                  <a:srgbClr val="000000"/>
                </a:solidFill>
              </a:rPr>
              <a:t> nounfeat)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</a:t>
            </a:r>
            <a:r>
              <a:rPr sz="1200" dirty="0">
                <a:solidFill>
                  <a:srgbClr val="0505F5"/>
                </a:solidFill>
              </a:rPr>
              <a:t>if</a:t>
            </a:r>
            <a:r>
              <a:rPr sz="1200" dirty="0"/>
              <a:t> (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 </a:t>
            </a:r>
            <a:r>
              <a:rPr sz="1200" dirty="0">
                <a:solidFill>
                  <a:srgbClr val="0505F5"/>
                </a:solidFill>
              </a:rPr>
              <a:t>in</a:t>
            </a:r>
            <a:r>
              <a:rPr sz="1200" dirty="0"/>
              <a:t> m)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else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"+Masc"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break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v=trans.</a:t>
            </a:r>
            <a:r>
              <a:rPr sz="1200" dirty="0">
                <a:solidFill>
                  <a:srgbClr val="800080"/>
                </a:solidFill>
              </a:rPr>
              <a:t>lookdown</a:t>
            </a:r>
            <a:r>
              <a:rPr sz="1200" dirty="0"/>
              <a:t>(adj);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</a:t>
            </a:r>
            <a:r>
              <a:rPr sz="1200" dirty="0">
                <a:solidFill>
                  <a:srgbClr val="0505F5"/>
                </a:solidFill>
              </a:rPr>
              <a:t>return</a:t>
            </a:r>
            <a:r>
              <a:rPr sz="1200" dirty="0"/>
              <a:t>(v[0]);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</p:txBody>
      </p:sp>
      <p:cxnSp>
        <p:nvCxnSpPr>
          <p:cNvPr id="5" name="Connecteur en arc 4"/>
          <p:cNvCxnSpPr>
            <a:endCxn id="6" idx="1"/>
          </p:cNvCxnSpPr>
          <p:nvPr/>
        </p:nvCxnSpPr>
        <p:spPr>
          <a:xfrm>
            <a:off x="1635512" y="3694771"/>
            <a:ext cx="3733366" cy="1340004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505876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369061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0814" y="1314292"/>
            <a:ext cx="8089861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Le but </a:t>
            </a:r>
            <a:r>
              <a:rPr lang="en-GB" sz="2000" dirty="0" err="1">
                <a:latin typeface="+mn-ea"/>
                <a:ea typeface="+mn-ea"/>
              </a:rPr>
              <a:t>est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d'étendre</a:t>
            </a:r>
            <a:r>
              <a:rPr lang="en-GB" sz="2000" dirty="0">
                <a:latin typeface="+mn-ea"/>
                <a:ea typeface="+mn-ea"/>
              </a:rPr>
              <a:t> un corpus avec des phrases </a:t>
            </a:r>
            <a:r>
              <a:rPr lang="en-GB" sz="2000" dirty="0" err="1">
                <a:latin typeface="+mn-ea"/>
                <a:ea typeface="+mn-ea"/>
              </a:rPr>
              <a:t>synthétiques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contenant</a:t>
            </a:r>
            <a:r>
              <a:rPr lang="en-GB" sz="2000" dirty="0">
                <a:latin typeface="+mn-ea"/>
                <a:ea typeface="+mn-ea"/>
              </a:rPr>
              <a:t>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typiques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français</a:t>
            </a:r>
            <a:r>
              <a:rPr lang="en-GB" sz="2000" dirty="0">
                <a:latin typeface="+mn-ea"/>
                <a:ea typeface="+mn-ea"/>
              </a:rPr>
              <a:t>....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709734" y="2069228"/>
            <a:ext cx="7063251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Tamgu fournit des lexiques sous la forme de transducteurs, qui peuvent être interrogés avec des </a:t>
            </a:r>
            <a:r>
              <a:rPr lang="fr-FR" sz="1800" i="1" dirty="0">
                <a:latin typeface="+mn-ea"/>
                <a:ea typeface="+mn-ea"/>
              </a:rPr>
              <a:t>flags </a:t>
            </a:r>
            <a:r>
              <a:rPr lang="fr-FR" sz="1800" dirty="0">
                <a:latin typeface="+mn-ea"/>
                <a:ea typeface="+mn-ea"/>
              </a:rPr>
              <a:t>de distance d'édition :</a:t>
            </a: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709734" y="3036593"/>
            <a:ext cx="8167300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10, </a:t>
            </a:r>
            <a:r>
              <a:rPr dirty="0">
                <a:solidFill>
                  <a:srgbClr val="0505F5"/>
                </a:solidFill>
              </a:rPr>
              <a:t>a_repetition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(mot, 1, </a:t>
            </a:r>
            <a:r>
              <a:rPr dirty="0">
                <a:solidFill>
                  <a:srgbClr val="0505F5"/>
                </a:solidFill>
              </a:rPr>
              <a:t>a_switch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i="1" dirty="0">
                <a:solidFill>
                  <a:srgbClr val="FF0000"/>
                </a:solidFill>
              </a:rPr>
              <a:t>Nous avons appliqué ce programme à un corpus et extrait environ 10 000 mots différents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8" name="analyse = français.lookup(mot.lower(), 2, a_first|a_vowel|a_surface);…"/>
          <p:cNvSpPr txBox="1"/>
          <p:nvPr/>
        </p:nvSpPr>
        <p:spPr>
          <a:xfrm>
            <a:off x="709733" y="4721488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analyse 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</a:t>
            </a:r>
            <a:r>
              <a:rPr lang="fr-FR" sz="16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’</a:t>
            </a:r>
            <a:r>
              <a:rPr lang="fr-FR" sz="1600" dirty="0" err="1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resumé</a:t>
            </a:r>
            <a:r>
              <a:rPr lang="fr-FR" dirty="0"/>
              <a:t>’</a:t>
            </a:r>
            <a:r>
              <a:rPr dirty="0"/>
              <a:t>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>
                <a:sym typeface="Helvetica"/>
              </a:rPr>
              <a:t>['résumé']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/>
              <a:t>---------------------------------------------------------------------------------------------------------</a:t>
            </a: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analyse = </a:t>
            </a:r>
            <a:r>
              <a:rPr lang="fr-FR" dirty="0" err="1"/>
              <a:t>français.</a:t>
            </a:r>
            <a:r>
              <a:rPr lang="fr-FR" dirty="0" err="1">
                <a:solidFill>
                  <a:srgbClr val="800080"/>
                </a:solidFill>
              </a:rPr>
              <a:t>lookup</a:t>
            </a:r>
            <a:r>
              <a:rPr lang="fr-FR" dirty="0"/>
              <a:t>("</a:t>
            </a:r>
            <a:r>
              <a:rPr lang="fr-FR" dirty="0" err="1">
                <a:solidFill>
                  <a:srgbClr val="FF0000"/>
                </a:solidFill>
              </a:rPr>
              <a:t>trèèèèèèèès</a:t>
            </a:r>
            <a:r>
              <a:rPr lang="fr-FR" dirty="0"/>
              <a:t>", 10, </a:t>
            </a:r>
            <a:r>
              <a:rPr lang="fr-FR" dirty="0" err="1">
                <a:solidFill>
                  <a:srgbClr val="0505F5"/>
                </a:solidFill>
              </a:rPr>
              <a:t>a_repetition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a_first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a_surface</a:t>
            </a:r>
            <a:r>
              <a:rPr lang="fr-FR"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>
                <a:sym typeface="Helvetica"/>
              </a:rPr>
              <a:t>[’très']</a:t>
            </a:r>
          </a:p>
        </p:txBody>
      </p:sp>
    </p:spTree>
    <p:extLst>
      <p:ext uri="{BB962C8B-B14F-4D97-AF65-F5344CB8AC3E}">
        <p14:creationId xmlns:p14="http://schemas.microsoft.com/office/powerpoint/2010/main" val="116891771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ubj(&quot;manger&quot;,&quot;dame&quot;).…"/>
          <p:cNvSpPr txBox="1"/>
          <p:nvPr/>
        </p:nvSpPr>
        <p:spPr>
          <a:xfrm>
            <a:off x="276191" y="412179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4514" y="2025252"/>
            <a:ext cx="7760286" cy="6924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>
                <a:latin typeface="+mn-ea"/>
                <a:ea typeface="+mn-ea"/>
              </a:rPr>
              <a:t>Nous </a:t>
            </a:r>
            <a:r>
              <a:rPr lang="en-GB" sz="2000" dirty="0" err="1">
                <a:latin typeface="+mn-ea"/>
                <a:ea typeface="+mn-ea"/>
              </a:rPr>
              <a:t>voulons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générer</a:t>
            </a:r>
            <a:r>
              <a:rPr lang="en-GB" sz="2000" dirty="0">
                <a:latin typeface="+mn-ea"/>
                <a:ea typeface="+mn-ea"/>
              </a:rPr>
              <a:t> des phrases </a:t>
            </a:r>
            <a:r>
              <a:rPr lang="en-GB" sz="2000" dirty="0" err="1">
                <a:latin typeface="+mn-ea"/>
                <a:ea typeface="+mn-ea"/>
              </a:rPr>
              <a:t>en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remplaçant</a:t>
            </a:r>
            <a:r>
              <a:rPr lang="en-GB" sz="2000" dirty="0">
                <a:latin typeface="+mn-ea"/>
                <a:ea typeface="+mn-ea"/>
              </a:rPr>
              <a:t> les mots corrects par des </a:t>
            </a:r>
            <a:r>
              <a:rPr lang="en-GB" sz="2000" dirty="0" err="1">
                <a:latin typeface="+mn-ea"/>
                <a:ea typeface="+mn-ea"/>
              </a:rPr>
              <a:t>erreurs</a:t>
            </a:r>
            <a:r>
              <a:rPr lang="en-GB" sz="2000" dirty="0">
                <a:latin typeface="+mn-ea"/>
                <a:ea typeface="+mn-ea"/>
              </a:rPr>
              <a:t> </a:t>
            </a:r>
            <a:r>
              <a:rPr lang="en-GB" sz="2000" dirty="0" err="1">
                <a:latin typeface="+mn-ea"/>
                <a:ea typeface="+mn-ea"/>
              </a:rPr>
              <a:t>réelles</a:t>
            </a:r>
            <a:r>
              <a:rPr lang="en-GB" sz="2000" dirty="0">
                <a:latin typeface="+mn-ea"/>
                <a:ea typeface="+mn-ea"/>
              </a:rPr>
              <a:t>.... </a:t>
            </a: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614515" y="3375440"/>
            <a:ext cx="3763848" cy="20159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1800" i="1" dirty="0"/>
              <a:t>Mots corrects fournis sous forme de lexique qui sera compilé dans un transducteur à la volée :</a:t>
            </a:r>
            <a:endParaRPr lang="fr-FR" sz="1800" i="1" dirty="0">
              <a:latin typeface="+mn-lt"/>
            </a:endParaRPr>
          </a:p>
          <a:p>
            <a:pPr algn="l"/>
            <a:endParaRPr lang="fr-FR" sz="1800" dirty="0">
              <a:latin typeface="+mn-lt"/>
            </a:endParaRP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évolutions.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évolué.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évoque.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562735" y="3513939"/>
            <a:ext cx="4023360" cy="146193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i="1" dirty="0"/>
              <a:t>Erreurs trouvées dans le corpus</a:t>
            </a:r>
            <a:endParaRPr lang="fr-FR" sz="1800" dirty="0">
              <a:latin typeface="+mn-lt"/>
            </a:endParaRPr>
          </a:p>
          <a:p>
            <a:pPr algn="l"/>
            <a:endParaRPr lang="fr-FR" sz="1800" dirty="0"/>
          </a:p>
          <a:p>
            <a:pPr algn="l"/>
            <a:r>
              <a:rPr lang="fr-FR" sz="1800" dirty="0"/>
              <a:t>'</a:t>
            </a:r>
            <a:r>
              <a:rPr lang="fr-FR" sz="1800" dirty="0">
                <a:latin typeface="+mn-lt"/>
              </a:rPr>
              <a:t>évolutions':['</a:t>
            </a:r>
            <a:r>
              <a:rPr lang="fr-FR" sz="1800" dirty="0" err="1">
                <a:latin typeface="+mn-lt"/>
              </a:rPr>
              <a:t>evolutions</a:t>
            </a:r>
            <a:r>
              <a:rPr lang="fr-FR" sz="1800" dirty="0">
                <a:latin typeface="+mn-lt"/>
              </a:rPr>
              <a:t>'],</a:t>
            </a:r>
          </a:p>
          <a:p>
            <a:pPr algn="l"/>
            <a:r>
              <a:rPr lang="fr-FR" sz="1800" dirty="0">
                <a:latin typeface="+mn-lt"/>
              </a:rPr>
              <a:t>'évolué':['</a:t>
            </a:r>
            <a:r>
              <a:rPr lang="fr-FR" sz="1800" dirty="0" err="1">
                <a:latin typeface="+mn-lt"/>
              </a:rPr>
              <a:t>evolué</a:t>
            </a:r>
            <a:r>
              <a:rPr lang="fr-FR" sz="1800" dirty="0">
                <a:latin typeface="+mn-lt"/>
              </a:rPr>
              <a:t>'],</a:t>
            </a:r>
          </a:p>
          <a:p>
            <a:pPr algn="l"/>
            <a:r>
              <a:rPr lang="fr-FR" sz="1800" dirty="0">
                <a:latin typeface="+mn-lt"/>
              </a:rPr>
              <a:t>'évoque':['</a:t>
            </a:r>
            <a:r>
              <a:rPr lang="fr-FR" sz="1800" dirty="0" err="1">
                <a:latin typeface="+mn-lt"/>
              </a:rPr>
              <a:t>évoqque</a:t>
            </a:r>
            <a:r>
              <a:rPr lang="fr-FR" sz="1800" dirty="0">
                <a:latin typeface="+mn-lt"/>
              </a:rPr>
              <a:t>']</a:t>
            </a:r>
          </a:p>
        </p:txBody>
      </p:sp>
      <p:sp>
        <p:nvSpPr>
          <p:cNvPr id="8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</p:spTree>
    <p:extLst>
      <p:ext uri="{BB962C8B-B14F-4D97-AF65-F5344CB8AC3E}">
        <p14:creationId xmlns:p14="http://schemas.microsoft.com/office/powerpoint/2010/main" val="108452958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hrase ← #check.…"/>
          <p:cNvSpPr txBox="1"/>
          <p:nvPr/>
        </p:nvSpPr>
        <p:spPr>
          <a:xfrm>
            <a:off x="448886" y="1428383"/>
            <a:ext cx="6373656" cy="186204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 Une règle pour détecter un mot du lexique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phrase </a:t>
            </a:r>
            <a:r>
              <a:rPr sz="1400" dirty="0">
                <a:latin typeface="Lucida Grande"/>
                <a:ea typeface="Lucida Grande"/>
                <a:cs typeface="Lucida Grande"/>
                <a:sym typeface="Lucida Grande"/>
              </a:rPr>
              <a:t>←</a:t>
            </a:r>
            <a:r>
              <a:rPr sz="1400" dirty="0"/>
              <a:t> </a:t>
            </a:r>
            <a:r>
              <a:rPr sz="1400" dirty="0">
                <a:solidFill>
                  <a:srgbClr val="8282E6"/>
                </a:solidFill>
              </a:rPr>
              <a:t>#check</a:t>
            </a:r>
            <a:r>
              <a:rPr sz="1400" dirty="0"/>
              <a:t>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annotator</a:t>
            </a:r>
            <a:r>
              <a:rPr lang="fr-FR" sz="1400" dirty="0"/>
              <a:t> r; </a:t>
            </a:r>
            <a:r>
              <a:rPr lang="fr-FR" sz="1400" dirty="0">
                <a:solidFill>
                  <a:schemeClr val="accent3"/>
                </a:solidFill>
              </a:rPr>
              <a:t>//pour accéder à la règle...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chemeClr val="accent3"/>
                </a:solidFill>
              </a:rPr>
              <a:t>//Nous lisons un fichier ligne par ligne</a:t>
            </a:r>
            <a:endParaRPr sz="1400"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for</a:t>
            </a:r>
            <a:r>
              <a:rPr sz="1400" dirty="0"/>
              <a:t> (</a:t>
            </a:r>
            <a:r>
              <a:rPr lang="fr-FR" sz="1400" dirty="0"/>
              <a:t>sent </a:t>
            </a:r>
            <a:r>
              <a:rPr sz="1400" dirty="0">
                <a:solidFill>
                  <a:srgbClr val="0505F5"/>
                </a:solidFill>
              </a:rPr>
              <a:t>in</a:t>
            </a:r>
            <a:r>
              <a:rPr sz="1400" dirty="0"/>
              <a:t> f)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sz="1400" dirty="0"/>
              <a:t>v=r.</a:t>
            </a:r>
            <a:r>
              <a:rPr sz="1400" dirty="0">
                <a:solidFill>
                  <a:srgbClr val="800080"/>
                </a:solidFill>
              </a:rPr>
              <a:t>apply</a:t>
            </a:r>
            <a:r>
              <a:rPr sz="1400" dirty="0"/>
              <a:t>(</a:t>
            </a:r>
            <a:r>
              <a:rPr lang="fr-FR" sz="1400" dirty="0"/>
              <a:t>sent</a:t>
            </a:r>
            <a:r>
              <a:rPr sz="1400" dirty="0"/>
              <a:t>,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/>
              <a:t>);</a:t>
            </a:r>
            <a:r>
              <a:rPr lang="fr-FR" sz="1400" dirty="0"/>
              <a:t> </a:t>
            </a:r>
            <a:r>
              <a:rPr lang="fr-FR" sz="1400" dirty="0">
                <a:solidFill>
                  <a:schemeClr val="accent3"/>
                </a:solidFill>
              </a:rPr>
              <a:t>//Nous appliquons notre règle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448886" y="3730780"/>
            <a:ext cx="7463883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b="1" dirty="0">
                <a:solidFill>
                  <a:schemeClr val="tx1"/>
                </a:solidFill>
              </a:rPr>
              <a:t>Exemple: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b="1" dirty="0">
              <a:solidFill>
                <a:schemeClr val="tx1"/>
              </a:solidFill>
            </a:endParaRPr>
          </a:p>
          <a:p>
            <a:pPr algn="l"/>
            <a:r>
              <a:rPr lang="fr-FR" sz="1600" i="1" dirty="0">
                <a:latin typeface="+mn-ea"/>
              </a:rPr>
              <a:t>Ce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>
                <a:latin typeface="+mn-ea"/>
              </a:rPr>
              <a:t> des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périodes</a:t>
            </a:r>
            <a:r>
              <a:rPr lang="fr-FR" sz="1600" i="1" dirty="0">
                <a:latin typeface="+mn-ea"/>
              </a:rPr>
              <a:t> </a:t>
            </a:r>
            <a:r>
              <a:rPr lang="mr-IN" sz="1600" i="1" dirty="0">
                <a:latin typeface="+mn-ea"/>
              </a:rPr>
              <a:t>…</a:t>
            </a:r>
            <a:r>
              <a:rPr lang="fr-FR" sz="1600" i="1" dirty="0">
                <a:latin typeface="+mn-e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différents</a:t>
            </a:r>
            <a:r>
              <a:rPr lang="fr-FR" sz="1600" i="1" dirty="0">
                <a:latin typeface="+mn-ea"/>
              </a:rPr>
              <a:t> de culture.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[['phrase',1],['phrase',3],['phrase',13]]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'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'périodes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'différents</a:t>
            </a:r>
            <a:r>
              <a:rPr lang="fr-FR" sz="1600" i="1" dirty="0">
                <a:latin typeface="+mn-ea"/>
              </a:rPr>
              <a:t>']</a:t>
            </a:r>
          </a:p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600" i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5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</a:t>
            </a:r>
            <a:r>
              <a:rPr lang="en-GB" dirty="0" err="1"/>
              <a:t>Cas</a:t>
            </a:r>
            <a:r>
              <a:rPr lang="en-GB" dirty="0"/>
              <a:t> </a:t>
            </a:r>
            <a:r>
              <a:rPr lang="en-GB" dirty="0" err="1"/>
              <a:t>d'usage</a:t>
            </a:r>
            <a:r>
              <a:rPr lang="en-GB" dirty="0"/>
              <a:t> 2</a:t>
            </a:r>
            <a:endParaRPr lang="en-GB" i="1" dirty="0"/>
          </a:p>
          <a:p>
            <a:r>
              <a:rPr lang="en-GB" sz="1800" i="1" dirty="0"/>
              <a:t>Extension de corpus avec des phrases </a:t>
            </a:r>
            <a:r>
              <a:rPr lang="en-GB" sz="1800" i="1" dirty="0" err="1"/>
              <a:t>bruitées</a:t>
            </a:r>
            <a:r>
              <a:rPr lang="en-GB" sz="1800" i="1" dirty="0"/>
              <a:t> </a:t>
            </a:r>
            <a:r>
              <a:rPr lang="en-GB" sz="1800" i="1" dirty="0" err="1">
                <a:solidFill>
                  <a:srgbClr val="FF0000"/>
                </a:solidFill>
              </a:rPr>
              <a:t>synthétiques</a:t>
            </a:r>
            <a:r>
              <a:rPr lang="en-GB" sz="1800" i="1" dirty="0"/>
              <a:t> (NMT)</a:t>
            </a:r>
          </a:p>
        </p:txBody>
      </p:sp>
    </p:spTree>
    <p:extLst>
      <p:ext uri="{BB962C8B-B14F-4D97-AF65-F5344CB8AC3E}">
        <p14:creationId xmlns:p14="http://schemas.microsoft.com/office/powerpoint/2010/main" val="134813720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Case </a:t>
            </a:r>
            <a:r>
              <a:rPr lang="en-GB" dirty="0" err="1"/>
              <a:t>d'usage</a:t>
            </a:r>
            <a:r>
              <a:rPr lang="en-GB" dirty="0"/>
              <a:t> 3: </a:t>
            </a:r>
            <a:r>
              <a:rPr lang="en-GB" dirty="0" err="1"/>
              <a:t>Adresses</a:t>
            </a:r>
            <a:endParaRPr lang="en-GB" i="1" dirty="0"/>
          </a:p>
          <a:p>
            <a:r>
              <a:rPr lang="en-GB" sz="1800" i="1" dirty="0"/>
              <a:t>Annotation </a:t>
            </a:r>
            <a:r>
              <a:rPr lang="en-GB" sz="1800" i="1" dirty="0" err="1"/>
              <a:t>d'adresses</a:t>
            </a:r>
            <a:r>
              <a:rPr lang="en-GB" sz="1800" i="1" dirty="0"/>
              <a:t> </a:t>
            </a:r>
            <a:r>
              <a:rPr lang="en-GB" sz="1800" i="1" dirty="0" err="1"/>
              <a:t>dans</a:t>
            </a:r>
            <a:r>
              <a:rPr lang="en-GB" sz="1800" i="1" dirty="0"/>
              <a:t> des </a:t>
            </a:r>
            <a:r>
              <a:rPr lang="en-GB" sz="1800" i="1" dirty="0" err="1"/>
              <a:t>textes</a:t>
            </a:r>
            <a:r>
              <a:rPr lang="en-GB" sz="1800" i="1" dirty="0"/>
              <a:t> (Denys </a:t>
            </a:r>
            <a:r>
              <a:rPr lang="en-GB" sz="1800" i="1" dirty="0" err="1"/>
              <a:t>Proux</a:t>
            </a:r>
            <a:r>
              <a:rPr lang="en-GB" sz="1800" i="1" dirty="0"/>
              <a:t>)</a:t>
            </a:r>
          </a:p>
        </p:txBody>
      </p:sp>
      <p:sp>
        <p:nvSpPr>
          <p:cNvPr id="124" name="phrase ← #check.…"/>
          <p:cNvSpPr txBox="1"/>
          <p:nvPr/>
        </p:nvSpPr>
        <p:spPr>
          <a:xfrm>
            <a:off x="567833" y="1271215"/>
            <a:ext cx="7944988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Comment détecter des adresses connues (à partir de 1M adresses françaises) dans un texte 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>
              <a:solidFill>
                <a:schemeClr val="tx1"/>
              </a:solidFill>
            </a:endParaRP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Tout d'abord, nous transformons ce million d'adresses en un transducteur.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Deuxièmement, nous mettons en place un moyen de normaliser ces adresses (par exemple, nous supprimons les mots vides).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olidFill>
                  <a:schemeClr val="tx1"/>
                </a:solidFill>
              </a:rPr>
              <a:t>Troisièmement, nous analysons le corpus avec des lexiques (méthode NTM, pour les nostalgiques).</a:t>
            </a:r>
            <a:endParaRPr lang="fr-FR" i="1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b="1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b="1" dirty="0">
                <a:solidFill>
                  <a:schemeClr val="tx1"/>
                </a:solidFill>
              </a:rPr>
              <a:t>Exemple</a:t>
            </a:r>
            <a:r>
              <a:rPr lang="fr-FR" dirty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>
                <a:sym typeface="Helvetica"/>
              </a:rPr>
              <a:t>string s= "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italian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restaurant rue De L'Ancienne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  in Lieu-dit L'Usine du Pont 30 Rue de Richelieu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threre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6-8 rue de Lyon la 4, Rue De L'Ancienne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."</a:t>
            </a:r>
            <a:r>
              <a:rPr lang="fr-FR" sz="1600" i="1" dirty="0">
                <a:sym typeface="Helvetica"/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i="1" dirty="0" err="1">
                <a:solidFill>
                  <a:srgbClr val="0070C0"/>
                </a:solidFill>
                <a:sym typeface="Helvetica"/>
              </a:rPr>
              <a:t>vector</a:t>
            </a:r>
            <a:r>
              <a:rPr lang="fr-FR" sz="1600" i="1" dirty="0">
                <a:sym typeface="Helvetica"/>
              </a:rPr>
              <a:t> v = </a:t>
            </a:r>
            <a:r>
              <a:rPr lang="fr-FR" sz="1600" i="1" dirty="0" err="1">
                <a:sym typeface="Helvetica"/>
              </a:rPr>
              <a:t>lexicon.</a:t>
            </a:r>
            <a:r>
              <a:rPr lang="fr-FR" sz="1600" i="1" dirty="0" err="1">
                <a:solidFill>
                  <a:srgbClr val="0070C0"/>
                </a:solidFill>
                <a:sym typeface="Helvetica"/>
              </a:rPr>
              <a:t>parse</a:t>
            </a:r>
            <a:r>
              <a:rPr lang="fr-FR" sz="1600" i="1" dirty="0">
                <a:sym typeface="Helvetica"/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dirty="0">
                <a:sym typeface="Helvetica"/>
              </a:rPr>
              <a:t>[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'rue 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prefe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cture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lieudit usine pont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30 rue richelieu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6-8 rue lyon</a:t>
            </a:r>
            <a:r>
              <a:rPr lang="fr-FR" sz="1600" dirty="0">
                <a:sym typeface="Helvetica"/>
              </a:rPr>
              <a:t>','</a:t>
            </a:r>
            <a:r>
              <a:rPr lang="fr-FR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4 rue ancienne </a:t>
            </a:r>
            <a:r>
              <a:rPr lang="fr-FR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</a:t>
            </a:r>
            <a:r>
              <a:rPr lang="fr-FR" sz="1600" dirty="0">
                <a:sym typeface="Helvetica"/>
              </a:rPr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i="1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8260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Plat</a:t>
            </a:r>
            <a:r>
              <a:rPr lang="fr-FR" dirty="0"/>
              <a:t>e-</a:t>
            </a:r>
            <a:r>
              <a:rPr dirty="0"/>
              <a:t>form</a:t>
            </a:r>
            <a:r>
              <a:rPr lang="fr-FR" dirty="0"/>
              <a:t>e</a:t>
            </a:r>
            <a:r>
              <a:rPr dirty="0"/>
              <a:t>s </a:t>
            </a:r>
            <a:r>
              <a:rPr lang="fr-FR" dirty="0"/>
              <a:t>et </a:t>
            </a:r>
            <a:r>
              <a:rPr dirty="0"/>
              <a:t>API</a:t>
            </a:r>
          </a:p>
        </p:txBody>
      </p:sp>
      <p:sp>
        <p:nvSpPr>
          <p:cNvPr id="115" name="Tamgu 탐구 is available on Linux, Windows and Mac OS.…"/>
          <p:cNvSpPr txBox="1"/>
          <p:nvPr/>
        </p:nvSpPr>
        <p:spPr>
          <a:xfrm>
            <a:off x="315152" y="2151727"/>
            <a:ext cx="8740057" cy="2554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Tamgu 탐구 </a:t>
            </a:r>
            <a:r>
              <a:rPr lang="fr-FR" dirty="0"/>
              <a:t>est disponible sur</a:t>
            </a:r>
            <a:r>
              <a:rPr dirty="0"/>
              <a:t> Linux, Windows </a:t>
            </a:r>
            <a:r>
              <a:rPr lang="fr-FR" dirty="0"/>
              <a:t>et </a:t>
            </a:r>
            <a:r>
              <a:rPr dirty="0"/>
              <a:t>Mac 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 interfaces graphiques pour toutes les plates-formes, avec des versions spécifiques pour Windows et Mac OS.</a:t>
            </a: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Nous avons des</a:t>
            </a:r>
            <a:r>
              <a:rPr dirty="0"/>
              <a:t> API </a:t>
            </a:r>
            <a:r>
              <a:rPr lang="fr-FR" dirty="0"/>
              <a:t>pour</a:t>
            </a:r>
            <a:r>
              <a:rPr dirty="0"/>
              <a:t>: Python </a:t>
            </a:r>
            <a:r>
              <a:rPr lang="fr-FR" dirty="0"/>
              <a:t>et</a:t>
            </a:r>
            <a:r>
              <a:rPr dirty="0"/>
              <a:t> Java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976503"/>
            <a:ext cx="647802" cy="6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967" y="861975"/>
            <a:ext cx="927937" cy="87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68" y="682054"/>
            <a:ext cx="1070423" cy="1070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169" y="4726569"/>
            <a:ext cx="721267" cy="69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4317" y="4965700"/>
            <a:ext cx="927937" cy="90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789" y="4779576"/>
            <a:ext cx="1070422" cy="1050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28176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Perspectives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440671" y="1197285"/>
            <a:ext cx="78754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dirty="0">
                <a:latin typeface="+mn-lt"/>
              </a:rPr>
              <a:t>Tamgu </a:t>
            </a:r>
            <a:r>
              <a:rPr lang="fr-FR" sz="1800" dirty="0" err="1">
                <a:latin typeface="+mn-lt"/>
              </a:rPr>
              <a:t>탐구</a:t>
            </a:r>
            <a:r>
              <a:rPr lang="fr-FR" sz="1800" dirty="0">
                <a:latin typeface="+mn-lt"/>
              </a:rPr>
              <a:t> est un langage d'annotation (de programmation) très polyvalent, qui peut facilement être modifié et adapté à vos besoins.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97149" y="1931822"/>
            <a:ext cx="7435807" cy="27853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600" dirty="0">
                <a:latin typeface="+mn-lt"/>
              </a:rPr>
              <a:t>La version actuelle de Tamgu </a:t>
            </a:r>
            <a:r>
              <a:rPr lang="fr-FR" sz="1600" dirty="0" err="1">
                <a:latin typeface="+mn-lt"/>
              </a:rPr>
              <a:t>탐구</a:t>
            </a:r>
            <a:r>
              <a:rPr lang="fr-FR" sz="1600" dirty="0">
                <a:latin typeface="+mn-lt"/>
              </a:rPr>
              <a:t> a été conçue pour la programmation de données textuelles, avec un accent particulier sur :</a:t>
            </a:r>
          </a:p>
          <a:p>
            <a:pPr algn="l"/>
            <a:endParaRPr lang="fr-FR" sz="1600" dirty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La manipulations de chaînes de caractères (encodage, découpage, expressions régulières)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Les bibliothèques d'apprentissage machine (classification, intégration, étiquetage)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La manipulation et création de gros lexiques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Les règles d'annotation pour détecter des mots ou une séquence de mots spécifiques</a:t>
            </a:r>
          </a:p>
          <a:p>
            <a:pPr marL="285750" indent="-285750" algn="l">
              <a:buFont typeface="Arial" charset="0"/>
              <a:buChar char="•"/>
            </a:pPr>
            <a:r>
              <a:rPr lang="fr-FR" sz="1600" dirty="0">
                <a:latin typeface="+mn-lt"/>
              </a:rPr>
              <a:t>Différentes méthodes de </a:t>
            </a:r>
            <a:r>
              <a:rPr lang="fr-FR" sz="1600" dirty="0" err="1">
                <a:latin typeface="+mn-lt"/>
              </a:rPr>
              <a:t>tokenisation</a:t>
            </a:r>
            <a:endParaRPr lang="fr-FR" sz="16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2492" y="4832125"/>
            <a:ext cx="7875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fr-FR" sz="1800" dirty="0">
                <a:latin typeface="+mn-ea"/>
                <a:ea typeface="+mn-ea"/>
              </a:rPr>
              <a:t>Cependant, l'ensemble de l'architecture permet d'implémenter différents formalismes, permettant la création de langages à la demande.</a:t>
            </a:r>
          </a:p>
          <a:p>
            <a:pPr algn="l"/>
            <a:endParaRPr lang="fr-FR" sz="1800" dirty="0">
              <a:latin typeface="+mn-ea"/>
              <a:ea typeface="+mn-ea"/>
            </a:endParaRPr>
          </a:p>
          <a:p>
            <a:pPr algn="l"/>
            <a:r>
              <a:rPr lang="fr-FR" sz="1800" dirty="0">
                <a:latin typeface="+mn-ea"/>
                <a:ea typeface="+mn-ea"/>
              </a:rPr>
              <a:t>Il peut également être facilement étendu avec des bibliothèques externes pour gérer des objets tels que des sons ou des images.</a:t>
            </a:r>
          </a:p>
        </p:txBody>
      </p:sp>
    </p:spTree>
    <p:extLst>
      <p:ext uri="{BB962C8B-B14F-4D97-AF65-F5344CB8AC3E}">
        <p14:creationId xmlns:p14="http://schemas.microsoft.com/office/powerpoint/2010/main" val="9786614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Principe 1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970776" y="2367171"/>
            <a:ext cx="8253481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3200" i="1" dirty="0">
                <a:latin typeface="+mn-ea"/>
                <a:ea typeface="+mn-ea"/>
              </a:rPr>
              <a:t>Pour qu’un programme aille vite, il doit exécuter le moins d’instructions possibles…</a:t>
            </a:r>
          </a:p>
        </p:txBody>
      </p:sp>
    </p:spTree>
    <p:extLst>
      <p:ext uri="{BB962C8B-B14F-4D97-AF65-F5344CB8AC3E}">
        <p14:creationId xmlns:p14="http://schemas.microsoft.com/office/powerpoint/2010/main" val="3783811368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247322" y="2965007"/>
            <a:ext cx="2649361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Questions ?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07622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958254" y="2965007"/>
            <a:ext cx="1227497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Merci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8178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GB" dirty="0" err="1"/>
              <a:t>Interpréteur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1000" y="1176293"/>
            <a:ext cx="80086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/>
              <a:t>Tamgu</a:t>
            </a:r>
            <a:r>
              <a:rPr lang="en-GB" altLang="ko-KR" sz="2100" dirty="0"/>
              <a:t> </a:t>
            </a:r>
            <a:r>
              <a:rPr lang="ko-KR" altLang="en-GB" sz="2100" dirty="0"/>
              <a:t>탐구</a:t>
            </a:r>
            <a:r>
              <a:rPr lang="en-GB" altLang="ko-KR" sz="2100" dirty="0"/>
              <a:t> a </a:t>
            </a:r>
            <a:r>
              <a:rPr lang="en-GB" altLang="ko-KR" sz="2100" dirty="0" err="1"/>
              <a:t>été</a:t>
            </a:r>
            <a:r>
              <a:rPr lang="en-GB" altLang="ko-KR" sz="2100" dirty="0"/>
              <a:t> </a:t>
            </a:r>
            <a:r>
              <a:rPr lang="en-GB" altLang="ko-KR" sz="2100" dirty="0" err="1"/>
              <a:t>implémenté</a:t>
            </a:r>
            <a:r>
              <a:rPr lang="en-GB" altLang="ko-KR" sz="2100" dirty="0"/>
              <a:t> </a:t>
            </a:r>
            <a:r>
              <a:rPr lang="en-GB" altLang="ko-KR" sz="2100" dirty="0" err="1"/>
              <a:t>en</a:t>
            </a:r>
            <a:r>
              <a:rPr lang="en-GB" altLang="ko-KR" sz="2100" dirty="0"/>
              <a:t> C++11...</a:t>
            </a:r>
            <a:r>
              <a:rPr lang="en-GB" sz="2100" dirty="0"/>
              <a:t>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/>
              <a:t>Quand</a:t>
            </a:r>
            <a:r>
              <a:rPr lang="en-GB" sz="2100" dirty="0"/>
              <a:t> </a:t>
            </a:r>
            <a:r>
              <a:rPr lang="en-GB" sz="2100" dirty="0" err="1"/>
              <a:t>vous</a:t>
            </a:r>
            <a:r>
              <a:rPr lang="en-GB" sz="2100" dirty="0"/>
              <a:t> </a:t>
            </a:r>
            <a:r>
              <a:rPr lang="en-GB" sz="2100" dirty="0" err="1"/>
              <a:t>exécutez</a:t>
            </a:r>
            <a:r>
              <a:rPr lang="en-GB" sz="2100" dirty="0"/>
              <a:t> un programme Tamgu </a:t>
            </a:r>
            <a:r>
              <a:rPr lang="en-GB" sz="2100" dirty="0" err="1"/>
              <a:t>탐구</a:t>
            </a:r>
            <a:r>
              <a:rPr lang="en-GB" sz="2100" dirty="0"/>
              <a:t> 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/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/>
              <a:t>Tout </a:t>
            </a:r>
            <a:r>
              <a:rPr lang="en-GB" sz="2100" dirty="0" err="1"/>
              <a:t>d'abord</a:t>
            </a:r>
            <a:r>
              <a:rPr lang="en-GB" sz="2100" dirty="0"/>
              <a:t>, </a:t>
            </a:r>
            <a:r>
              <a:rPr lang="en-GB" sz="2100" dirty="0" err="1"/>
              <a:t>il</a:t>
            </a:r>
            <a:r>
              <a:rPr lang="en-GB" sz="2100" dirty="0"/>
              <a:t>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analysée</a:t>
            </a:r>
            <a:r>
              <a:rPr lang="en-GB" sz="2100" dirty="0"/>
              <a:t> sous la </a:t>
            </a:r>
            <a:r>
              <a:rPr lang="en-GB" sz="2100" dirty="0" err="1"/>
              <a:t>forme</a:t>
            </a:r>
            <a:r>
              <a:rPr lang="en-GB" sz="2100" dirty="0"/>
              <a:t> d'un </a:t>
            </a:r>
            <a:r>
              <a:rPr lang="en-GB" sz="2100" dirty="0" err="1"/>
              <a:t>arbre</a:t>
            </a:r>
            <a:r>
              <a:rPr lang="en-GB" sz="2100" dirty="0"/>
              <a:t> </a:t>
            </a:r>
            <a:r>
              <a:rPr lang="en-GB" sz="2100" dirty="0" err="1"/>
              <a:t>syntaxique</a:t>
            </a:r>
            <a:r>
              <a:rPr lang="en-GB" sz="2100" dirty="0"/>
              <a:t> (grâce </a:t>
            </a:r>
            <a:r>
              <a:rPr lang="en-GB" sz="2100" dirty="0" err="1"/>
              <a:t>à</a:t>
            </a:r>
            <a:r>
              <a:rPr lang="en-GB" sz="2100" dirty="0"/>
              <a:t> </a:t>
            </a:r>
            <a:r>
              <a:rPr lang="en-GB" sz="2100" dirty="0" err="1"/>
              <a:t>une</a:t>
            </a:r>
            <a:r>
              <a:rPr lang="en-GB" sz="2100" dirty="0"/>
              <a:t> </a:t>
            </a:r>
            <a:r>
              <a:rPr lang="en-GB" sz="2100" dirty="0" err="1"/>
              <a:t>grammaire</a:t>
            </a:r>
            <a:r>
              <a:rPr lang="en-GB" sz="2100" dirty="0"/>
              <a:t> BNF </a:t>
            </a:r>
            <a:r>
              <a:rPr lang="en-GB" sz="2100" dirty="0" err="1"/>
              <a:t>compilée</a:t>
            </a:r>
            <a:r>
              <a:rPr lang="en-GB" sz="2100" dirty="0"/>
              <a:t> </a:t>
            </a:r>
            <a:r>
              <a:rPr lang="en-GB" sz="2100" dirty="0" err="1"/>
              <a:t>en</a:t>
            </a:r>
            <a:r>
              <a:rPr lang="en-GB" sz="2100" dirty="0"/>
              <a:t> </a:t>
            </a:r>
            <a:r>
              <a:rPr lang="en-GB" sz="2100" dirty="0" err="1"/>
              <a:t>une</a:t>
            </a:r>
            <a:r>
              <a:rPr lang="en-GB" sz="2100" dirty="0"/>
              <a:t> </a:t>
            </a:r>
            <a:r>
              <a:rPr lang="en-GB" sz="2100" dirty="0" err="1"/>
              <a:t>classe</a:t>
            </a:r>
            <a:r>
              <a:rPr lang="en-GB" sz="2100" dirty="0"/>
              <a:t> C++).</a:t>
            </a:r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/>
              <a:t>Deuxièmement</a:t>
            </a:r>
            <a:r>
              <a:rPr lang="en-GB" sz="2100" dirty="0"/>
              <a:t>, </a:t>
            </a:r>
            <a:r>
              <a:rPr lang="en-GB" sz="2100" dirty="0" err="1"/>
              <a:t>l'arbre</a:t>
            </a:r>
            <a:r>
              <a:rPr lang="en-GB" sz="2100" dirty="0"/>
              <a:t> </a:t>
            </a:r>
            <a:r>
              <a:rPr lang="en-GB" sz="2100" dirty="0" err="1"/>
              <a:t>syntaxique</a:t>
            </a:r>
            <a:r>
              <a:rPr lang="en-GB" sz="2100" dirty="0"/>
              <a:t>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parcouru</a:t>
            </a:r>
            <a:r>
              <a:rPr lang="en-GB" sz="2100" dirty="0"/>
              <a:t> et </a:t>
            </a:r>
            <a:r>
              <a:rPr lang="en-GB" sz="2100" dirty="0" err="1"/>
              <a:t>chaque</a:t>
            </a:r>
            <a:r>
              <a:rPr lang="en-GB" sz="2100" dirty="0"/>
              <a:t> </a:t>
            </a:r>
            <a:r>
              <a:rPr lang="en-GB" sz="2100" dirty="0" err="1"/>
              <a:t>noeud</a:t>
            </a:r>
            <a:r>
              <a:rPr lang="en-GB" sz="2100" dirty="0"/>
              <a:t>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compilé</a:t>
            </a:r>
            <a:r>
              <a:rPr lang="en-GB" sz="2100" dirty="0"/>
              <a:t> </a:t>
            </a:r>
            <a:r>
              <a:rPr lang="en-GB" sz="2100" dirty="0" err="1"/>
              <a:t>en</a:t>
            </a:r>
            <a:r>
              <a:rPr lang="en-GB" sz="2100" dirty="0"/>
              <a:t> </a:t>
            </a:r>
            <a:r>
              <a:rPr lang="en-GB" sz="2100" dirty="0" err="1"/>
              <a:t>objets</a:t>
            </a:r>
            <a:r>
              <a:rPr lang="en-GB" sz="2100" dirty="0"/>
              <a:t> C++ internes qui </a:t>
            </a:r>
            <a:r>
              <a:rPr lang="en-GB" sz="2100" dirty="0" err="1"/>
              <a:t>dérivent</a:t>
            </a:r>
            <a:r>
              <a:rPr lang="en-GB" sz="2100" dirty="0"/>
              <a:t> </a:t>
            </a:r>
            <a:r>
              <a:rPr lang="en-GB" sz="2100" dirty="0" err="1"/>
              <a:t>tous</a:t>
            </a:r>
            <a:r>
              <a:rPr lang="en-GB" sz="2100" dirty="0"/>
              <a:t> de la </a:t>
            </a:r>
            <a:r>
              <a:rPr lang="en-GB" sz="2100" dirty="0" err="1"/>
              <a:t>classe</a:t>
            </a:r>
            <a:r>
              <a:rPr lang="en-GB" sz="2100" dirty="0"/>
              <a:t> </a:t>
            </a:r>
            <a:r>
              <a:rPr lang="en-GB" sz="2100" dirty="0" err="1"/>
              <a:t>racine</a:t>
            </a:r>
            <a:r>
              <a:rPr lang="en-GB" sz="2100" dirty="0"/>
              <a:t> Tamgu. </a:t>
            </a:r>
            <a:r>
              <a:rPr lang="en-GB" sz="2100" dirty="0" err="1"/>
              <a:t>Chaque</a:t>
            </a:r>
            <a:r>
              <a:rPr lang="en-GB" sz="2100" dirty="0"/>
              <a:t> objet expose un Put (pour stocker des choses) et un Get (pour </a:t>
            </a:r>
            <a:r>
              <a:rPr lang="en-GB" sz="2100" dirty="0" err="1"/>
              <a:t>obtenir</a:t>
            </a:r>
            <a:r>
              <a:rPr lang="en-GB" sz="2100" dirty="0"/>
              <a:t> des </a:t>
            </a:r>
            <a:r>
              <a:rPr lang="en-GB" sz="2100" dirty="0" err="1"/>
              <a:t>valeurs</a:t>
            </a:r>
            <a:r>
              <a:rPr lang="en-GB" sz="2100" dirty="0"/>
              <a:t> </a:t>
            </a:r>
            <a:r>
              <a:rPr lang="en-GB" sz="2100" dirty="0" err="1"/>
              <a:t>ou</a:t>
            </a:r>
            <a:r>
              <a:rPr lang="en-GB" sz="2100" dirty="0"/>
              <a:t> </a:t>
            </a:r>
            <a:r>
              <a:rPr lang="en-GB" sz="2100" dirty="0" err="1"/>
              <a:t>exécuter</a:t>
            </a:r>
            <a:r>
              <a:rPr lang="en-GB" sz="2100" dirty="0"/>
              <a:t> des choses)</a:t>
            </a:r>
          </a:p>
          <a:p>
            <a:pPr marL="457200" indent="-457200" algn="l">
              <a:buFont typeface="+mj-lt"/>
              <a:buAutoNum type="arabicPeriod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err="1"/>
              <a:t>Troisièmement</a:t>
            </a:r>
            <a:r>
              <a:rPr lang="en-GB" sz="2100" dirty="0"/>
              <a:t>, </a:t>
            </a:r>
            <a:r>
              <a:rPr lang="en-GB" sz="2100" dirty="0" err="1"/>
              <a:t>votre</a:t>
            </a:r>
            <a:r>
              <a:rPr lang="en-GB" sz="2100" dirty="0"/>
              <a:t> programme </a:t>
            </a:r>
            <a:r>
              <a:rPr lang="en-GB" sz="2100" dirty="0" err="1"/>
              <a:t>est</a:t>
            </a:r>
            <a:r>
              <a:rPr lang="en-GB" sz="2100" dirty="0"/>
              <a:t> </a:t>
            </a:r>
            <a:r>
              <a:rPr lang="en-GB" sz="2100" dirty="0" err="1"/>
              <a:t>exécuté</a:t>
            </a:r>
            <a:r>
              <a:rPr lang="en-GB" sz="2100" dirty="0"/>
              <a:t> </a:t>
            </a:r>
            <a:r>
              <a:rPr lang="en-GB" sz="2100" dirty="0" err="1"/>
              <a:t>en</a:t>
            </a:r>
            <a:r>
              <a:rPr lang="en-GB" sz="2100" dirty="0"/>
              <a:t> </a:t>
            </a:r>
            <a:r>
              <a:rPr lang="en-GB" sz="2100" dirty="0" err="1"/>
              <a:t>appelant</a:t>
            </a:r>
            <a:r>
              <a:rPr lang="en-GB" sz="2100" dirty="0"/>
              <a:t> la </a:t>
            </a:r>
            <a:r>
              <a:rPr lang="en-GB" sz="2100" dirty="0" err="1"/>
              <a:t>méthode</a:t>
            </a:r>
            <a:r>
              <a:rPr lang="en-GB" sz="2100" dirty="0"/>
              <a:t> Get de </a:t>
            </a:r>
            <a:r>
              <a:rPr lang="en-GB" sz="2100" dirty="0" err="1"/>
              <a:t>tous</a:t>
            </a:r>
            <a:r>
              <a:rPr lang="en-GB" sz="2100" dirty="0"/>
              <a:t> les </a:t>
            </a:r>
            <a:r>
              <a:rPr lang="en-GB" sz="2100" dirty="0" err="1"/>
              <a:t>objets</a:t>
            </a:r>
            <a:r>
              <a:rPr lang="en-GB" sz="2100" dirty="0"/>
              <a:t> </a:t>
            </a:r>
            <a:r>
              <a:rPr lang="en-GB" sz="2100" dirty="0" err="1"/>
              <a:t>supérieurs</a:t>
            </a:r>
            <a:r>
              <a:rPr lang="en-GB" sz="2100" dirty="0"/>
              <a:t>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70" y="284481"/>
            <a:ext cx="1393190" cy="10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2029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Factory</a:t>
            </a:r>
          </a:p>
        </p:txBody>
      </p:sp>
      <p:sp>
        <p:nvSpPr>
          <p:cNvPr id="95" name="The whole engine is organised as a factory.…"/>
          <p:cNvSpPr txBox="1"/>
          <p:nvPr/>
        </p:nvSpPr>
        <p:spPr>
          <a:xfrm>
            <a:off x="609294" y="1189253"/>
            <a:ext cx="7877703" cy="46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The whole compiler is organised as a </a:t>
            </a:r>
            <a:r>
              <a:rPr lang="en-GB" i="1" dirty="0"/>
              <a:t>factory</a:t>
            </a:r>
            <a:r>
              <a:rPr lang="en-GB" dirty="0"/>
              <a:t>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A factory is a service that enables the recording and access of various external objects</a:t>
            </a:r>
            <a:r>
              <a:rPr lang="mr-IN" dirty="0"/>
              <a:t>…</a:t>
            </a: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/>
              <a:t>Each object is recorded with its </a:t>
            </a:r>
            <a:r>
              <a:rPr lang="en-GB" sz="2000" i="1" dirty="0"/>
              <a:t>id</a:t>
            </a:r>
            <a:r>
              <a:rPr lang="en-GB" sz="2000" dirty="0"/>
              <a:t> into the factory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/>
              <a:t>Each object exposes a method </a:t>
            </a:r>
            <a:r>
              <a:rPr lang="en-GB" sz="2000" dirty="0" err="1"/>
              <a:t>Newinstance</a:t>
            </a:r>
            <a:r>
              <a:rPr lang="en-GB" sz="2000" dirty="0"/>
              <a:t>() to create clones of itself.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/>
              <a:t>Each object exposes a method </a:t>
            </a:r>
            <a:r>
              <a:rPr lang="en-GB" sz="2000" i="1" dirty="0"/>
              <a:t>Get()</a:t>
            </a:r>
            <a:r>
              <a:rPr lang="en-GB" sz="2000" dirty="0"/>
              <a:t> and a method </a:t>
            </a:r>
            <a:r>
              <a:rPr lang="en-GB" sz="2000" i="1" dirty="0"/>
              <a:t>Put()</a:t>
            </a:r>
            <a:r>
              <a:rPr lang="en-GB" sz="2000" dirty="0"/>
              <a:t>, hence the interpreter does not need to know anything about the current object.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671" y="170247"/>
            <a:ext cx="1982236" cy="1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179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/>
              <a:t>Extensions</a:t>
            </a:r>
            <a:endParaRPr dirty="0"/>
          </a:p>
        </p:txBody>
      </p:sp>
      <p:sp>
        <p:nvSpPr>
          <p:cNvPr id="111" name="Tamgu can be easily extended.…"/>
          <p:cNvSpPr txBox="1"/>
          <p:nvPr/>
        </p:nvSpPr>
        <p:spPr>
          <a:xfrm>
            <a:off x="723543" y="1556382"/>
            <a:ext cx="8160262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Tamgu can be easily extended: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You can extend existing basic objects in the interpreter with new methods in a couple of minutes...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/>
              <a:t>You can create your own libraries with a template that we provide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i="1" dirty="0">
                <a:solidFill>
                  <a:schemeClr val="accent6"/>
                </a:solidFill>
              </a:rPr>
              <a:t>Again, there are no differences between the two approaches, they manipulate exactly the same object description...</a:t>
            </a: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074" y="228001"/>
            <a:ext cx="914707" cy="914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141586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탐구: Some libraries</a:t>
            </a:r>
          </a:p>
        </p:txBody>
      </p:sp>
      <p:sp>
        <p:nvSpPr>
          <p:cNvPr id="102" name="Machine Learning:…"/>
          <p:cNvSpPr txBox="1"/>
          <p:nvPr/>
        </p:nvSpPr>
        <p:spPr>
          <a:xfrm>
            <a:off x="1363594" y="1116241"/>
            <a:ext cx="2497479" cy="22006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Machine Learning: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CRF</a:t>
            </a:r>
            <a:r>
              <a:rPr lang="fr-FR" dirty="0"/>
              <a:t>S</a:t>
            </a:r>
            <a:r>
              <a:rPr dirty="0"/>
              <a:t>uite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Wapiti</a:t>
            </a:r>
            <a:r>
              <a:rPr lang="fr-FR" dirty="0"/>
              <a:t> (CRF)</a:t>
            </a:r>
            <a:endParaRPr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Word2Vec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Liblinear</a:t>
            </a:r>
          </a:p>
        </p:txBody>
      </p:sp>
      <p:sp>
        <p:nvSpPr>
          <p:cNvPr id="103" name="FLTK: Graphical library to create GUI"/>
          <p:cNvSpPr txBox="1"/>
          <p:nvPr/>
        </p:nvSpPr>
        <p:spPr>
          <a:xfrm>
            <a:off x="4025286" y="3626306"/>
            <a:ext cx="4395435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FLTK</a:t>
            </a:r>
            <a:r>
              <a:rPr lang="fr-FR" dirty="0"/>
              <a:t> </a:t>
            </a:r>
            <a:r>
              <a:rPr i="1" dirty="0"/>
              <a:t>to create GUI</a:t>
            </a:r>
            <a:r>
              <a:rPr lang="fr-FR" i="1" dirty="0"/>
              <a:t> and </a:t>
            </a:r>
            <a:r>
              <a:rPr lang="fr-FR" i="1" dirty="0" err="1"/>
              <a:t>graphics</a:t>
            </a:r>
            <a:endParaRPr i="1" dirty="0"/>
          </a:p>
        </p:txBody>
      </p:sp>
      <p:sp>
        <p:nvSpPr>
          <p:cNvPr id="104" name="libao and mp3 for music"/>
          <p:cNvSpPr txBox="1"/>
          <p:nvPr/>
        </p:nvSpPr>
        <p:spPr>
          <a:xfrm>
            <a:off x="431678" y="5207456"/>
            <a:ext cx="3725380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libao and mp3 </a:t>
            </a:r>
            <a:r>
              <a:rPr lang="fr-FR" i="1" dirty="0"/>
              <a:t>to </a:t>
            </a:r>
            <a:r>
              <a:rPr lang="fr-FR" i="1" dirty="0" err="1"/>
              <a:t>play</a:t>
            </a:r>
            <a:r>
              <a:rPr lang="fr-FR" i="1" dirty="0"/>
              <a:t> music</a:t>
            </a:r>
            <a:endParaRPr i="1" dirty="0"/>
          </a:p>
        </p:txBody>
      </p:sp>
      <p:sp>
        <p:nvSpPr>
          <p:cNvPr id="105" name="Molécule"/>
          <p:cNvSpPr/>
          <p:nvPr/>
        </p:nvSpPr>
        <p:spPr>
          <a:xfrm>
            <a:off x="7058080" y="504639"/>
            <a:ext cx="1352440" cy="117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5" h="21600" extrusionOk="0">
                <a:moveTo>
                  <a:pt x="2726" y="0"/>
                </a:moveTo>
                <a:cubicBezTo>
                  <a:pt x="2262" y="0"/>
                  <a:pt x="1792" y="142"/>
                  <a:pt x="1361" y="440"/>
                </a:cubicBezTo>
                <a:cubicBezTo>
                  <a:pt x="57" y="1343"/>
                  <a:pt x="-387" y="3336"/>
                  <a:pt x="369" y="4892"/>
                </a:cubicBezTo>
                <a:cubicBezTo>
                  <a:pt x="875" y="5935"/>
                  <a:pt x="1791" y="6516"/>
                  <a:pt x="2733" y="6516"/>
                </a:cubicBezTo>
                <a:cubicBezTo>
                  <a:pt x="2959" y="6516"/>
                  <a:pt x="3186" y="6484"/>
                  <a:pt x="3410" y="6415"/>
                </a:cubicBezTo>
                <a:lnTo>
                  <a:pt x="4436" y="8528"/>
                </a:lnTo>
                <a:cubicBezTo>
                  <a:pt x="3958" y="9115"/>
                  <a:pt x="3662" y="9916"/>
                  <a:pt x="3662" y="10800"/>
                </a:cubicBezTo>
                <a:cubicBezTo>
                  <a:pt x="3662" y="11684"/>
                  <a:pt x="3958" y="12485"/>
                  <a:pt x="4436" y="13072"/>
                </a:cubicBezTo>
                <a:lnTo>
                  <a:pt x="3410" y="15187"/>
                </a:lnTo>
                <a:cubicBezTo>
                  <a:pt x="3186" y="15119"/>
                  <a:pt x="2959" y="15084"/>
                  <a:pt x="2733" y="15084"/>
                </a:cubicBezTo>
                <a:cubicBezTo>
                  <a:pt x="1791" y="15084"/>
                  <a:pt x="875" y="15665"/>
                  <a:pt x="369" y="16708"/>
                </a:cubicBezTo>
                <a:cubicBezTo>
                  <a:pt x="-387" y="18264"/>
                  <a:pt x="57" y="20259"/>
                  <a:pt x="1361" y="21162"/>
                </a:cubicBezTo>
                <a:cubicBezTo>
                  <a:pt x="1792" y="21460"/>
                  <a:pt x="2262" y="21600"/>
                  <a:pt x="2726" y="21600"/>
                </a:cubicBezTo>
                <a:cubicBezTo>
                  <a:pt x="3668" y="21600"/>
                  <a:pt x="4584" y="21018"/>
                  <a:pt x="5090" y="19976"/>
                </a:cubicBezTo>
                <a:cubicBezTo>
                  <a:pt x="5718" y="18683"/>
                  <a:pt x="5518" y="17090"/>
                  <a:pt x="4685" y="16070"/>
                </a:cubicBezTo>
                <a:lnTo>
                  <a:pt x="5711" y="13956"/>
                </a:lnTo>
                <a:cubicBezTo>
                  <a:pt x="5929" y="14023"/>
                  <a:pt x="6157" y="14058"/>
                  <a:pt x="6392" y="14058"/>
                </a:cubicBezTo>
                <a:cubicBezTo>
                  <a:pt x="7643" y="14058"/>
                  <a:pt x="8698" y="13052"/>
                  <a:pt x="9020" y="11681"/>
                </a:cubicBezTo>
                <a:lnTo>
                  <a:pt x="11805" y="11681"/>
                </a:lnTo>
                <a:cubicBezTo>
                  <a:pt x="12127" y="13052"/>
                  <a:pt x="13181" y="14058"/>
                  <a:pt x="14433" y="14058"/>
                </a:cubicBezTo>
                <a:cubicBezTo>
                  <a:pt x="14667" y="14058"/>
                  <a:pt x="14896" y="14023"/>
                  <a:pt x="15113" y="13956"/>
                </a:cubicBezTo>
                <a:lnTo>
                  <a:pt x="16139" y="16070"/>
                </a:lnTo>
                <a:cubicBezTo>
                  <a:pt x="15307" y="17090"/>
                  <a:pt x="15106" y="18683"/>
                  <a:pt x="15734" y="19976"/>
                </a:cubicBezTo>
                <a:cubicBezTo>
                  <a:pt x="16240" y="21018"/>
                  <a:pt x="17156" y="21600"/>
                  <a:pt x="18098" y="21600"/>
                </a:cubicBezTo>
                <a:cubicBezTo>
                  <a:pt x="18563" y="21600"/>
                  <a:pt x="19033" y="21460"/>
                  <a:pt x="19464" y="21162"/>
                </a:cubicBezTo>
                <a:cubicBezTo>
                  <a:pt x="20768" y="20259"/>
                  <a:pt x="21213" y="18264"/>
                  <a:pt x="20457" y="16708"/>
                </a:cubicBezTo>
                <a:cubicBezTo>
                  <a:pt x="19951" y="15665"/>
                  <a:pt x="19035" y="15083"/>
                  <a:pt x="18093" y="15084"/>
                </a:cubicBezTo>
                <a:cubicBezTo>
                  <a:pt x="17867" y="15084"/>
                  <a:pt x="17640" y="15119"/>
                  <a:pt x="17416" y="15187"/>
                </a:cubicBezTo>
                <a:lnTo>
                  <a:pt x="16388" y="13072"/>
                </a:lnTo>
                <a:cubicBezTo>
                  <a:pt x="16867" y="12485"/>
                  <a:pt x="17162" y="11684"/>
                  <a:pt x="17162" y="10800"/>
                </a:cubicBezTo>
                <a:cubicBezTo>
                  <a:pt x="17162" y="9916"/>
                  <a:pt x="16867" y="9115"/>
                  <a:pt x="16388" y="8528"/>
                </a:cubicBezTo>
                <a:lnTo>
                  <a:pt x="17416" y="6415"/>
                </a:lnTo>
                <a:cubicBezTo>
                  <a:pt x="17640" y="6484"/>
                  <a:pt x="17867" y="6516"/>
                  <a:pt x="18093" y="6516"/>
                </a:cubicBezTo>
                <a:cubicBezTo>
                  <a:pt x="19035" y="6516"/>
                  <a:pt x="19951" y="5935"/>
                  <a:pt x="20457" y="4892"/>
                </a:cubicBezTo>
                <a:cubicBezTo>
                  <a:pt x="21213" y="3336"/>
                  <a:pt x="20768" y="1343"/>
                  <a:pt x="19464" y="440"/>
                </a:cubicBezTo>
                <a:cubicBezTo>
                  <a:pt x="19033" y="142"/>
                  <a:pt x="18563" y="0"/>
                  <a:pt x="18098" y="0"/>
                </a:cubicBezTo>
                <a:cubicBezTo>
                  <a:pt x="17156" y="0"/>
                  <a:pt x="16240" y="582"/>
                  <a:pt x="15734" y="1624"/>
                </a:cubicBezTo>
                <a:cubicBezTo>
                  <a:pt x="15106" y="2917"/>
                  <a:pt x="15307" y="4510"/>
                  <a:pt x="16139" y="5530"/>
                </a:cubicBezTo>
                <a:lnTo>
                  <a:pt x="15113" y="7644"/>
                </a:lnTo>
                <a:cubicBezTo>
                  <a:pt x="14896" y="7577"/>
                  <a:pt x="14667" y="7542"/>
                  <a:pt x="14433" y="7542"/>
                </a:cubicBezTo>
                <a:cubicBezTo>
                  <a:pt x="13181" y="7542"/>
                  <a:pt x="12127" y="8548"/>
                  <a:pt x="11805" y="9919"/>
                </a:cubicBezTo>
                <a:lnTo>
                  <a:pt x="9020" y="9919"/>
                </a:lnTo>
                <a:cubicBezTo>
                  <a:pt x="8698" y="8548"/>
                  <a:pt x="7643" y="7542"/>
                  <a:pt x="6392" y="7542"/>
                </a:cubicBezTo>
                <a:cubicBezTo>
                  <a:pt x="6157" y="7542"/>
                  <a:pt x="5929" y="7577"/>
                  <a:pt x="5711" y="7644"/>
                </a:cubicBezTo>
                <a:lnTo>
                  <a:pt x="4685" y="5530"/>
                </a:lnTo>
                <a:cubicBezTo>
                  <a:pt x="5518" y="4510"/>
                  <a:pt x="5718" y="2917"/>
                  <a:pt x="5090" y="1624"/>
                </a:cubicBezTo>
                <a:cubicBezTo>
                  <a:pt x="4584" y="582"/>
                  <a:pt x="3668" y="0"/>
                  <a:pt x="2726" y="0"/>
                </a:cubicBezTo>
                <a:close/>
                <a:moveTo>
                  <a:pt x="2728" y="1761"/>
                </a:moveTo>
                <a:cubicBezTo>
                  <a:pt x="3175" y="1761"/>
                  <a:pt x="3591" y="2046"/>
                  <a:pt x="3815" y="2507"/>
                </a:cubicBezTo>
                <a:cubicBezTo>
                  <a:pt x="3983" y="2853"/>
                  <a:pt x="4027" y="3257"/>
                  <a:pt x="3941" y="3644"/>
                </a:cubicBezTo>
                <a:cubicBezTo>
                  <a:pt x="3855" y="4030"/>
                  <a:pt x="3649" y="4353"/>
                  <a:pt x="3359" y="4554"/>
                </a:cubicBezTo>
                <a:cubicBezTo>
                  <a:pt x="3165" y="4688"/>
                  <a:pt x="2954" y="4755"/>
                  <a:pt x="2733" y="4755"/>
                </a:cubicBezTo>
                <a:cubicBezTo>
                  <a:pt x="2286" y="4755"/>
                  <a:pt x="1868" y="4470"/>
                  <a:pt x="1644" y="4010"/>
                </a:cubicBezTo>
                <a:cubicBezTo>
                  <a:pt x="1476" y="3664"/>
                  <a:pt x="1432" y="3259"/>
                  <a:pt x="1518" y="2873"/>
                </a:cubicBezTo>
                <a:cubicBezTo>
                  <a:pt x="1604" y="2486"/>
                  <a:pt x="1810" y="2163"/>
                  <a:pt x="2100" y="1963"/>
                </a:cubicBezTo>
                <a:cubicBezTo>
                  <a:pt x="2294" y="1828"/>
                  <a:pt x="2506" y="1761"/>
                  <a:pt x="2728" y="1761"/>
                </a:cubicBezTo>
                <a:close/>
                <a:moveTo>
                  <a:pt x="18098" y="1761"/>
                </a:moveTo>
                <a:cubicBezTo>
                  <a:pt x="18320" y="1761"/>
                  <a:pt x="18530" y="1829"/>
                  <a:pt x="18724" y="1963"/>
                </a:cubicBezTo>
                <a:cubicBezTo>
                  <a:pt x="19014" y="2163"/>
                  <a:pt x="19222" y="2486"/>
                  <a:pt x="19308" y="2873"/>
                </a:cubicBezTo>
                <a:cubicBezTo>
                  <a:pt x="19394" y="3259"/>
                  <a:pt x="19348" y="3664"/>
                  <a:pt x="19180" y="4010"/>
                </a:cubicBezTo>
                <a:cubicBezTo>
                  <a:pt x="18956" y="4470"/>
                  <a:pt x="18540" y="4755"/>
                  <a:pt x="18093" y="4755"/>
                </a:cubicBezTo>
                <a:cubicBezTo>
                  <a:pt x="17872" y="4755"/>
                  <a:pt x="17661" y="4688"/>
                  <a:pt x="17467" y="4554"/>
                </a:cubicBezTo>
                <a:cubicBezTo>
                  <a:pt x="17177" y="4353"/>
                  <a:pt x="16969" y="4030"/>
                  <a:pt x="16883" y="3644"/>
                </a:cubicBezTo>
                <a:cubicBezTo>
                  <a:pt x="16797" y="3257"/>
                  <a:pt x="16843" y="2853"/>
                  <a:pt x="17011" y="2507"/>
                </a:cubicBezTo>
                <a:cubicBezTo>
                  <a:pt x="17235" y="2046"/>
                  <a:pt x="17651" y="1761"/>
                  <a:pt x="18098" y="1761"/>
                </a:cubicBezTo>
                <a:close/>
                <a:moveTo>
                  <a:pt x="2733" y="16845"/>
                </a:moveTo>
                <a:cubicBezTo>
                  <a:pt x="2954" y="16845"/>
                  <a:pt x="3165" y="16912"/>
                  <a:pt x="3359" y="17046"/>
                </a:cubicBezTo>
                <a:cubicBezTo>
                  <a:pt x="3649" y="17247"/>
                  <a:pt x="3855" y="17572"/>
                  <a:pt x="3941" y="17958"/>
                </a:cubicBezTo>
                <a:cubicBezTo>
                  <a:pt x="4027" y="18345"/>
                  <a:pt x="3983" y="18747"/>
                  <a:pt x="3815" y="19093"/>
                </a:cubicBezTo>
                <a:cubicBezTo>
                  <a:pt x="3591" y="19554"/>
                  <a:pt x="3175" y="19841"/>
                  <a:pt x="2728" y="19841"/>
                </a:cubicBezTo>
                <a:cubicBezTo>
                  <a:pt x="2506" y="19841"/>
                  <a:pt x="2294" y="19772"/>
                  <a:pt x="2100" y="19637"/>
                </a:cubicBezTo>
                <a:cubicBezTo>
                  <a:pt x="1810" y="19437"/>
                  <a:pt x="1604" y="19114"/>
                  <a:pt x="1518" y="18727"/>
                </a:cubicBezTo>
                <a:cubicBezTo>
                  <a:pt x="1432" y="18341"/>
                  <a:pt x="1476" y="17938"/>
                  <a:pt x="1644" y="17592"/>
                </a:cubicBezTo>
                <a:cubicBezTo>
                  <a:pt x="1868" y="17132"/>
                  <a:pt x="2286" y="16845"/>
                  <a:pt x="2733" y="16845"/>
                </a:cubicBezTo>
                <a:close/>
                <a:moveTo>
                  <a:pt x="18093" y="16845"/>
                </a:moveTo>
                <a:cubicBezTo>
                  <a:pt x="18540" y="16845"/>
                  <a:pt x="18956" y="17132"/>
                  <a:pt x="19180" y="17592"/>
                </a:cubicBezTo>
                <a:cubicBezTo>
                  <a:pt x="19348" y="17938"/>
                  <a:pt x="19394" y="18341"/>
                  <a:pt x="19308" y="18727"/>
                </a:cubicBezTo>
                <a:cubicBezTo>
                  <a:pt x="19222" y="19114"/>
                  <a:pt x="19014" y="19437"/>
                  <a:pt x="18724" y="19637"/>
                </a:cubicBezTo>
                <a:cubicBezTo>
                  <a:pt x="18530" y="19772"/>
                  <a:pt x="18320" y="19839"/>
                  <a:pt x="18098" y="19839"/>
                </a:cubicBezTo>
                <a:cubicBezTo>
                  <a:pt x="17651" y="19839"/>
                  <a:pt x="17235" y="19554"/>
                  <a:pt x="17011" y="19093"/>
                </a:cubicBezTo>
                <a:cubicBezTo>
                  <a:pt x="16843" y="18747"/>
                  <a:pt x="16797" y="18345"/>
                  <a:pt x="16883" y="17958"/>
                </a:cubicBezTo>
                <a:cubicBezTo>
                  <a:pt x="16969" y="17572"/>
                  <a:pt x="17177" y="17247"/>
                  <a:pt x="17467" y="17046"/>
                </a:cubicBezTo>
                <a:cubicBezTo>
                  <a:pt x="17661" y="16912"/>
                  <a:pt x="17872" y="16845"/>
                  <a:pt x="18093" y="1684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06" name="libxml2 to handle xml files"/>
          <p:cNvSpPr txBox="1"/>
          <p:nvPr/>
        </p:nvSpPr>
        <p:spPr>
          <a:xfrm>
            <a:off x="4786385" y="5207456"/>
            <a:ext cx="3432029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libxml2 </a:t>
            </a:r>
            <a:r>
              <a:rPr i="1" dirty="0"/>
              <a:t>to handle xml files</a:t>
            </a:r>
          </a:p>
        </p:txBody>
      </p:sp>
      <p:sp>
        <p:nvSpPr>
          <p:cNvPr id="107" name="cURL to load Web pages"/>
          <p:cNvSpPr txBox="1"/>
          <p:nvPr/>
        </p:nvSpPr>
        <p:spPr>
          <a:xfrm>
            <a:off x="4827262" y="2676985"/>
            <a:ext cx="3350276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cURL </a:t>
            </a:r>
            <a:r>
              <a:rPr i="1" dirty="0"/>
              <a:t>to load Web pages</a:t>
            </a:r>
          </a:p>
        </p:txBody>
      </p:sp>
      <p:sp>
        <p:nvSpPr>
          <p:cNvPr id="108" name="SQLite"/>
          <p:cNvSpPr txBox="1"/>
          <p:nvPr/>
        </p:nvSpPr>
        <p:spPr>
          <a:xfrm>
            <a:off x="685113" y="4347026"/>
            <a:ext cx="4821834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/>
              <a:t>SQLite </a:t>
            </a:r>
            <a:r>
              <a:rPr lang="en-GB" i="1" dirty="0"/>
              <a:t>to manage an SQL database</a:t>
            </a:r>
          </a:p>
        </p:txBody>
      </p:sp>
    </p:spTree>
    <p:extLst>
      <p:ext uri="{BB962C8B-B14F-4D97-AF65-F5344CB8AC3E}">
        <p14:creationId xmlns:p14="http://schemas.microsoft.com/office/powerpoint/2010/main" val="1280241979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탐구: Libraries</a:t>
            </a:r>
          </a:p>
        </p:txBody>
      </p:sp>
      <p:sp>
        <p:nvSpPr>
          <p:cNvPr id="98" name="External libraries (.so or .dll) are based on the same description as regular objects such a strings or containers...…"/>
          <p:cNvSpPr txBox="1"/>
          <p:nvPr/>
        </p:nvSpPr>
        <p:spPr>
          <a:xfrm>
            <a:off x="628742" y="1798612"/>
            <a:ext cx="7076770" cy="34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External libraries (.so or .dll) are based on the same </a:t>
            </a:r>
            <a:r>
              <a:rPr lang="fr-FR" sz="2000" dirty="0" err="1">
                <a:latin typeface="+mn-lt"/>
              </a:rPr>
              <a:t>object</a:t>
            </a:r>
            <a:r>
              <a:rPr lang="fr-FR" sz="2000" dirty="0">
                <a:latin typeface="+mn-lt"/>
              </a:rPr>
              <a:t> </a:t>
            </a:r>
            <a:r>
              <a:rPr sz="2000" dirty="0">
                <a:latin typeface="+mn-lt"/>
              </a:rPr>
              <a:t>description as regular objects such a strings or containers...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For Tamgu</a:t>
            </a:r>
            <a:r>
              <a:rPr lang="fr-FR" sz="2000" dirty="0">
                <a:latin typeface="+mn-lt"/>
              </a:rPr>
              <a:t>,</a:t>
            </a:r>
            <a:r>
              <a:rPr sz="2000" dirty="0">
                <a:latin typeface="+mn-lt"/>
              </a:rPr>
              <a:t> an object that is loaded from an external library or pre-compiled into the main engine is </a:t>
            </a:r>
            <a:r>
              <a:rPr sz="2000" i="1" dirty="0">
                <a:latin typeface="+mn-lt"/>
              </a:rPr>
              <a:t>treated</a:t>
            </a:r>
            <a:r>
              <a:rPr sz="2000" dirty="0">
                <a:latin typeface="+mn-lt"/>
              </a:rPr>
              <a:t> exactly in the same way.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The interpreter is totally </a:t>
            </a:r>
            <a:r>
              <a:rPr sz="2000" i="1" dirty="0">
                <a:latin typeface="+mn-lt"/>
              </a:rPr>
              <a:t>independent</a:t>
            </a:r>
            <a:r>
              <a:rPr sz="2000" dirty="0">
                <a:latin typeface="+mn-lt"/>
              </a:rPr>
              <a:t> from any specific </a:t>
            </a:r>
            <a:r>
              <a:rPr lang="fr-FR" sz="2000" dirty="0" err="1">
                <a:latin typeface="+mn-lt"/>
              </a:rPr>
              <a:t>library</a:t>
            </a:r>
            <a:r>
              <a:rPr lang="fr-FR" sz="2000" dirty="0">
                <a:latin typeface="+mn-lt"/>
              </a:rPr>
              <a:t> </a:t>
            </a:r>
            <a:r>
              <a:rPr sz="2000" dirty="0">
                <a:latin typeface="+mn-lt"/>
              </a:rPr>
              <a:t>implementation.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276" y="228001"/>
            <a:ext cx="1062990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359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irst line goes here…"/>
          <p:cNvSpPr txBox="1"/>
          <p:nvPr/>
        </p:nvSpPr>
        <p:spPr>
          <a:xfrm>
            <a:off x="276191" y="228001"/>
            <a:ext cx="6403690" cy="39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Example: Handling strings</a:t>
            </a:r>
          </a:p>
        </p:txBody>
      </p:sp>
      <p:sp>
        <p:nvSpPr>
          <p:cNvPr id="54" name="string u=@&quot;Signe de la réconciliation en cours entre l'Erythrée et l'Ethiopie, le premier vol commercial depuis vingt ans reliant les deux anciens ennemis de la Corne de l'Afrique a décollé mercredi d'Addis Abeba.&quot;@;…"/>
          <p:cNvSpPr txBox="1"/>
          <p:nvPr/>
        </p:nvSpPr>
        <p:spPr>
          <a:xfrm>
            <a:off x="226320" y="1075234"/>
            <a:ext cx="869136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string</a:t>
            </a:r>
            <a:r>
              <a:rPr dirty="0">
                <a:solidFill>
                  <a:srgbClr val="000000"/>
                </a:solidFill>
              </a:rPr>
              <a:t> u=</a:t>
            </a:r>
            <a:r>
              <a:rPr dirty="0"/>
              <a:t>@"Signe de la réconciliation en cours entre l'Erythrée et l'Ethiopie, le premier vol commercial depuis vingt ans reliant les deux anciens ennemis de la Corne de l'Afrique a décollé mercredi d'Addis Abeba."@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(u[12:26]); </a:t>
            </a:r>
            <a:r>
              <a:rPr dirty="0"/>
              <a:t>//réconciliation (automatic detection of UTF8)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]); </a:t>
            </a:r>
            <a:r>
              <a:rPr dirty="0"/>
              <a:t>//en cours entre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ivector</a:t>
            </a:r>
            <a:r>
              <a:rPr dirty="0">
                <a:solidFill>
                  <a:srgbClr val="000000"/>
                </a:solidFill>
              </a:rPr>
              <a:t> iv = </a:t>
            </a:r>
            <a:r>
              <a:rPr dirty="0">
                <a:solidFill>
                  <a:srgbClr val="FF0000"/>
                </a:solidFill>
              </a:rPr>
              <a:t>"ré"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/>
              <a:t>//[12,49]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]=</a:t>
            </a:r>
            <a:r>
              <a:rPr dirty="0">
                <a:solidFill>
                  <a:srgbClr val="FF0000"/>
                </a:solidFill>
              </a:rPr>
              <a:t>"OH"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/>
              <a:t>//Replacement with OH of "en cours entre"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ustring</a:t>
            </a:r>
            <a:r>
              <a:rPr dirty="0">
                <a:solidFill>
                  <a:srgbClr val="000000"/>
                </a:solidFill>
              </a:rPr>
              <a:t> res=</a:t>
            </a:r>
            <a:r>
              <a:rPr dirty="0"/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>
                <a:solidFill>
                  <a:srgbClr val="2D8C2D"/>
                </a:solidFill>
              </a:rPr>
              <a:t>//Signe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//['Signe','OH','Erythrée','Ethiopie','Corne','Afrique','Addis','Abeba']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svector</a:t>
            </a:r>
            <a:r>
              <a:rPr dirty="0">
                <a:solidFill>
                  <a:srgbClr val="000000"/>
                </a:solidFill>
              </a:rPr>
              <a:t> vs = </a:t>
            </a:r>
            <a:r>
              <a:rPr dirty="0">
                <a:solidFill>
                  <a:srgbClr val="8C8CF5"/>
                </a:solidFill>
              </a:rPr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350" y="3009671"/>
            <a:ext cx="1178586" cy="838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350142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Functional Programming </a:t>
            </a:r>
          </a:p>
          <a:p>
            <a:r>
              <a:rPr sz="1800" i="1" dirty="0"/>
              <a:t>Example</a:t>
            </a:r>
            <a:r>
              <a:rPr lang="fr-FR" sz="1800" i="1" dirty="0"/>
              <a:t>s</a:t>
            </a:r>
            <a:endParaRPr sz="1800" i="1" dirty="0"/>
          </a:p>
        </p:txBody>
      </p:sp>
      <p:sp>
        <p:nvSpPr>
          <p:cNvPr id="66" name="&lt;fastsort([]) = []&gt;  //if the list is empty, we return an empty &quot;list&quot;…"/>
          <p:cNvSpPr txBox="1"/>
          <p:nvPr/>
        </p:nvSpPr>
        <p:spPr>
          <a:xfrm>
            <a:off x="226320" y="1485899"/>
            <a:ext cx="8691360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[]) = </a:t>
            </a:r>
            <a:r>
              <a:rPr dirty="0">
                <a:solidFill>
                  <a:srgbClr val="0505F5"/>
                </a:solidFill>
              </a:rPr>
              <a:t>[]</a:t>
            </a:r>
            <a:r>
              <a:rPr dirty="0">
                <a:solidFill>
                  <a:srgbClr val="000000"/>
                </a:solidFill>
              </a:rPr>
              <a:t>&gt;  </a:t>
            </a:r>
            <a:r>
              <a:rPr dirty="0"/>
              <a:t>//if the list is empty, we return an empty "list"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[fv:v]) =  mn &amp;&amp;&amp; fv &amp;&amp;&amp; mx </a:t>
            </a:r>
            <a:r>
              <a:rPr dirty="0">
                <a:solidFill>
                  <a:srgbClr val="0505F5"/>
                </a:solidFill>
              </a:rPr>
              <a:t>where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//we merge the </a:t>
            </a:r>
            <a:r>
              <a:rPr dirty="0">
                <a:solidFill>
                  <a:schemeClr val="accent3"/>
                </a:solidFill>
              </a:rPr>
              <a:t>different</a:t>
            </a:r>
            <a:r>
              <a:rPr dirty="0"/>
              <a:t> lists...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mn = &lt;</a:t>
            </a:r>
            <a:r>
              <a:rPr dirty="0">
                <a:solidFill>
                  <a:srgbClr val="9E2123"/>
                </a:solidFill>
              </a:rPr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(&lt;=fv) v&gt;,   </a:t>
            </a:r>
            <a:r>
              <a:rPr dirty="0">
                <a:solidFill>
                  <a:schemeClr val="accent3"/>
                </a:solidFill>
              </a:rPr>
              <a:t>//smaller than fv</a:t>
            </a:r>
          </a:p>
          <a:p>
            <a:pPr lvl="1" indent="228600"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mx = &lt;</a:t>
            </a:r>
            <a:r>
              <a:rPr dirty="0"/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(&gt;fv) v&gt;</a:t>
            </a:r>
            <a:r>
              <a:rPr dirty="0">
                <a:solidFill>
                  <a:schemeClr val="accent3"/>
                </a:solidFill>
              </a:rPr>
              <a:t>      //larger than fv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/>
              <a:t> vv=[1,5,7,2,8,0];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v=</a:t>
            </a:r>
            <a:r>
              <a:rPr dirty="0"/>
              <a:t>fastsort</a:t>
            </a:r>
            <a:r>
              <a:rPr dirty="0">
                <a:solidFill>
                  <a:srgbClr val="000000"/>
                </a:solidFill>
              </a:rPr>
              <a:t>(vv);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i="1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v is [0,1,2,5,7,8]</a:t>
            </a:r>
          </a:p>
        </p:txBody>
      </p:sp>
      <p:pic>
        <p:nvPicPr>
          <p:cNvPr id="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203200"/>
            <a:ext cx="1317881" cy="1324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726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Logical programming </a:t>
            </a:r>
          </a:p>
          <a:p>
            <a:r>
              <a:rPr lang="en-US" sz="1800" i="1" dirty="0"/>
              <a:t>Example DCG</a:t>
            </a:r>
          </a:p>
        </p:txBody>
      </p:sp>
      <p:sp>
        <p:nvSpPr>
          <p:cNvPr id="82" name="sentence(s(?NP,?VP)) --&gt; noun_phrase(?NP), verb_phrase(?VP).…"/>
          <p:cNvSpPr txBox="1"/>
          <p:nvPr/>
        </p:nvSpPr>
        <p:spPr>
          <a:xfrm>
            <a:off x="327920" y="1098550"/>
            <a:ext cx="8691360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t>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), </a:t>
            </a:r>
            <a:r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t>np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t>det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), </a:t>
            </a:r>
            <a:r>
              <a:t>noun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t>vp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t>verb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), </a:t>
            </a:r>
            <a:r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)) --&gt; 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</a:t>
            </a:r>
            <a:r>
              <a:rPr>
                <a:solidFill>
                  <a:srgbClr val="FF0000"/>
                </a:solidFill>
              </a:rPr>
              <a:t>"a"</a:t>
            </a:r>
            <a:r>
              <a:t>)) --&gt; [</a:t>
            </a:r>
            <a:r>
              <a:rPr>
                <a:solidFill>
                  <a:srgbClr val="FF0000"/>
                </a:solidFill>
              </a:rPr>
              <a:t>"a"</a:t>
            </a:r>
            <a:r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t>(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)) --&gt; [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t>(</a:t>
            </a:r>
            <a:r>
              <a:rPr>
                <a:solidFill>
                  <a:srgbClr val="FF0000"/>
                </a:solidFill>
              </a:rPr>
              <a:t>"cat"</a:t>
            </a:r>
            <a:r>
              <a:t>)) --&gt; [</a:t>
            </a:r>
            <a:r>
              <a:rPr>
                <a:solidFill>
                  <a:srgbClr val="FF0000"/>
                </a:solidFill>
              </a:rPr>
              <a:t>"cat"</a:t>
            </a:r>
            <a:r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verb</a:t>
            </a:r>
            <a:r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t>(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t>)) --&gt; [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//we generate all possible interpretations...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vector</a:t>
            </a:r>
            <a:r>
              <a:rPr>
                <a:solidFill>
                  <a:srgbClr val="000000"/>
                </a:solidFill>
              </a:rPr>
              <a:t> vr=</a:t>
            </a:r>
            <a:r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?Y</a:t>
            </a:r>
            <a:r>
              <a:rPr>
                <a:solidFill>
                  <a:srgbClr val="000000"/>
                </a:solidFill>
              </a:rPr>
              <a:t>,[],</a:t>
            </a:r>
            <a:r>
              <a:rPr>
                <a:solidFill>
                  <a:srgbClr val="8282E6"/>
                </a:solidFill>
              </a:rPr>
              <a:t>?X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Results: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,</a:t>
            </a:r>
            <a:r>
              <a:rPr>
                <a:solidFill>
                  <a:srgbClr val="FF0000"/>
                </a:solidFill>
              </a:rPr>
              <a:t>"cat"</a:t>
            </a:r>
            <a:r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(cat)))))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t>,</a:t>
            </a:r>
            <a:r>
              <a:rPr>
                <a:solidFill>
                  <a:srgbClr val="FF0000"/>
                </a:solidFill>
              </a:rPr>
              <a:t>"a"</a:t>
            </a:r>
            <a:r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t>(a),</a:t>
            </a:r>
            <a:r>
              <a:rPr>
                <a:solidFill>
                  <a:srgbClr val="9E2123"/>
                </a:solidFill>
              </a:rPr>
              <a:t>n</a:t>
            </a:r>
            <a:r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etc.</a:t>
            </a:r>
          </a:p>
        </p:txBody>
      </p:sp>
      <p:sp>
        <p:nvSpPr>
          <p:cNvPr id="83" name="Monde"/>
          <p:cNvSpPr/>
          <p:nvPr/>
        </p:nvSpPr>
        <p:spPr>
          <a:xfrm>
            <a:off x="7293024" y="50537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Implémentation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781590" y="1529590"/>
            <a:ext cx="8253481" cy="3770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2000" dirty="0">
                <a:latin typeface="+mn-ea"/>
                <a:ea typeface="+mn-ea"/>
              </a:rPr>
              <a:t>Comment implanter un algorithme efficace quand l’application d’une règle dépend non pas d’une séquence mais d’un ensemble…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dirty="0">
                <a:latin typeface="+mn-ea"/>
                <a:ea typeface="+mn-ea"/>
              </a:rPr>
              <a:t>En fait, la question est plutôt: </a:t>
            </a:r>
            <a:r>
              <a:rPr lang="fr-FR" sz="2000" i="1" dirty="0">
                <a:latin typeface="+mn-ea"/>
                <a:ea typeface="+mn-ea"/>
              </a:rPr>
              <a:t>Comment peut-on gérer efficacement des ensembles sur un ordinateur???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b="1" dirty="0">
                <a:latin typeface="+mn-ea"/>
                <a:ea typeface="+mn-ea"/>
              </a:rPr>
              <a:t>Avec des vecteurs?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dirty="0">
                <a:latin typeface="+mn-ea"/>
                <a:ea typeface="+mn-ea"/>
              </a:rPr>
              <a:t>L’intersection ou l’union de vecteurs, ça coûte à la machine du temps et de l’espace mémoire. L’intersection au mieux, c’est du O(n</a:t>
            </a:r>
            <a:r>
              <a:rPr lang="fr-FR" sz="2000" baseline="30000" dirty="0">
                <a:latin typeface="+mn-ea"/>
                <a:ea typeface="+mn-ea"/>
              </a:rPr>
              <a:t>2</a:t>
            </a:r>
            <a:r>
              <a:rPr lang="fr-FR" sz="2000" dirty="0">
                <a:latin typeface="+mn-ea"/>
                <a:ea typeface="+mn-ea"/>
              </a:rPr>
              <a:t>).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dirty="0">
                <a:latin typeface="+mn-ea"/>
                <a:ea typeface="+mn-ea"/>
              </a:rPr>
              <a:t>De plus ça ne résout pas le problème de l’indexation.</a:t>
            </a:r>
          </a:p>
        </p:txBody>
      </p:sp>
    </p:spTree>
    <p:extLst>
      <p:ext uri="{BB962C8B-B14F-4D97-AF65-F5344CB8AC3E}">
        <p14:creationId xmlns:p14="http://schemas.microsoft.com/office/powerpoint/2010/main" val="2135581056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탐구: Implementation</a:t>
            </a:r>
          </a:p>
        </p:txBody>
      </p:sp>
      <p:sp>
        <p:nvSpPr>
          <p:cNvPr id="86" name="How do you implement a programming language in the first place?…"/>
          <p:cNvSpPr txBox="1"/>
          <p:nvPr/>
        </p:nvSpPr>
        <p:spPr>
          <a:xfrm>
            <a:off x="192403" y="1228359"/>
            <a:ext cx="8759194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How do you implement a programming language in the first place?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You start with a BNF (Backus–Naur Form).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This is a grammar that describes your language.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It is compiled into a C++ class...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This C++ class is used to: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parse your program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build a syntactic tree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Which is then compiled into C++ </a:t>
            </a:r>
            <a:r>
              <a:rPr i="1"/>
              <a:t>objects</a:t>
            </a:r>
          </a:p>
        </p:txBody>
      </p:sp>
      <p:sp>
        <p:nvSpPr>
          <p:cNvPr id="87" name="Entreprise"/>
          <p:cNvSpPr/>
          <p:nvPr/>
        </p:nvSpPr>
        <p:spPr>
          <a:xfrm>
            <a:off x="6881431" y="4635710"/>
            <a:ext cx="1358274" cy="116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Tamgu 탐구: BNF</a:t>
            </a:r>
          </a:p>
        </p:txBody>
      </p:sp>
      <p:sp>
        <p:nvSpPr>
          <p:cNvPr id="90" name="########### FUNCTIONS ####################################…"/>
          <p:cNvSpPr txBox="1"/>
          <p:nvPr/>
        </p:nvSpPr>
        <p:spPr>
          <a:xfrm>
            <a:off x="459103" y="1257299"/>
            <a:ext cx="8421540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###########</a:t>
            </a:r>
            <a:r>
              <a:rPr>
                <a:solidFill>
                  <a:srgbClr val="000000"/>
                </a:solidFill>
              </a:rPr>
              <a:t> FUNCTIONS </a:t>
            </a:r>
            <a:r>
              <a:t>####################################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nonlimited := $...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arguments := declaration (%, ;6 [nonlimited^arguments])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strict</a:t>
            </a:r>
            <a:r>
              <a:rPr>
                <a:solidFill>
                  <a:srgbClr val="000000"/>
                </a:solidFill>
              </a:rPr>
              <a:t> := </a:t>
            </a:r>
            <a:r>
              <a:t>$strict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join</a:t>
            </a:r>
            <a:r>
              <a:rPr>
                <a:solidFill>
                  <a:srgbClr val="000000"/>
                </a:solidFill>
              </a:rPr>
              <a:t> := </a:t>
            </a:r>
            <a:r>
              <a:t>$joined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protecclusive := </a:t>
            </a:r>
            <a:r>
              <a:rPr>
                <a:solidFill>
                  <a:srgbClr val="8282E6"/>
                </a:solidFill>
              </a:rPr>
              <a:t>$protected</a:t>
            </a:r>
            <a:r>
              <a:t>^</a:t>
            </a:r>
            <a:r>
              <a:rPr>
                <a:solidFill>
                  <a:srgbClr val="8282E6"/>
                </a:solidFill>
              </a:rPr>
              <a:t>$exclusive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functionlabel := </a:t>
            </a:r>
            <a:r>
              <a:rPr>
                <a:solidFill>
                  <a:srgbClr val="8282E6"/>
                </a:solidFill>
              </a:rPr>
              <a:t>$polynomial</a:t>
            </a:r>
            <a:r>
              <a:t>^</a:t>
            </a:r>
            <a:r>
              <a:rPr>
                <a:solidFill>
                  <a:srgbClr val="8282E6"/>
                </a:solidFill>
              </a:rPr>
              <a:t>$function</a:t>
            </a:r>
            <a:r>
              <a:t>^</a:t>
            </a:r>
            <a:r>
              <a:rPr>
                <a:solidFill>
                  <a:srgbClr val="8282E6"/>
                </a:solidFill>
              </a:rPr>
              <a:t>$autorun</a:t>
            </a:r>
            <a:r>
              <a:t>^</a:t>
            </a:r>
            <a:r>
              <a:rPr>
                <a:solidFill>
                  <a:srgbClr val="8282E6"/>
                </a:solidFill>
              </a:rPr>
              <a:t>$thread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t>typefunction := (</a:t>
            </a:r>
            <a:r>
              <a:rPr>
                <a:solidFill>
                  <a:srgbClr val="0505F5"/>
                </a:solidFill>
              </a:rPr>
              <a:t>join</a:t>
            </a:r>
            <a:r>
              <a:t>) (protecclusive) (</a:t>
            </a:r>
            <a:r>
              <a:rPr>
                <a:solidFill>
                  <a:srgbClr val="0505F5"/>
                </a:solidFill>
              </a:rPr>
              <a:t>private</a:t>
            </a:r>
            <a:r>
              <a:t>) (</a:t>
            </a:r>
            <a:r>
              <a:rPr>
                <a:solidFill>
                  <a:srgbClr val="0505F5"/>
                </a:solidFill>
              </a:rPr>
              <a:t>strict</a:t>
            </a:r>
            <a:r>
              <a:t>) functionlabel</a:t>
            </a:r>
          </a:p>
        </p:txBody>
      </p:sp>
      <p:pic>
        <p:nvPicPr>
          <p:cNvPr id="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2120900"/>
            <a:ext cx="1690855" cy="163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Codage Binaire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781590" y="1837369"/>
            <a:ext cx="8253481" cy="3154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fr-FR" sz="2000" dirty="0">
                <a:latin typeface="+mn-ea"/>
                <a:ea typeface="+mn-ea"/>
              </a:rPr>
              <a:t>Sauf que l’intersection et l’union de valeurs, l’ordinateur sait le faire de façon très efficace.</a:t>
            </a:r>
          </a:p>
          <a:p>
            <a:pPr algn="l"/>
            <a:endParaRPr lang="fr-FR" sz="2000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Si vos données sont codées sous la forme de bits.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i="1" dirty="0">
                <a:latin typeface="+mn-ea"/>
                <a:ea typeface="+mn-ea"/>
              </a:rPr>
              <a:t>A &amp; B: effectue l’intersection des bits entre A et B</a:t>
            </a:r>
          </a:p>
          <a:p>
            <a:pPr algn="l"/>
            <a:r>
              <a:rPr lang="fr-FR" sz="2000" i="1" dirty="0">
                <a:latin typeface="+mn-ea"/>
                <a:ea typeface="+mn-ea"/>
              </a:rPr>
              <a:t>A | B: effectue l’union des bits entre A et B</a:t>
            </a:r>
          </a:p>
          <a:p>
            <a:pPr algn="l"/>
            <a:endParaRPr lang="fr-FR" sz="2000" i="1" dirty="0">
              <a:latin typeface="+mn-ea"/>
              <a:ea typeface="+mn-ea"/>
            </a:endParaRPr>
          </a:p>
          <a:p>
            <a:pPr algn="l"/>
            <a:r>
              <a:rPr lang="fr-FR" sz="2000" dirty="0">
                <a:latin typeface="+mn-ea"/>
                <a:ea typeface="+mn-ea"/>
              </a:rPr>
              <a:t>Dans tous les cas de figure, ces opérations sont extraordinairement rapides.</a:t>
            </a:r>
            <a:r>
              <a:rPr lang="fr-FR" sz="2000" i="1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20245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A8B39DD-36CC-DE33-868F-159292F58B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504" y="258093"/>
            <a:ext cx="7315201" cy="388883"/>
          </a:xfrm>
        </p:spPr>
        <p:txBody>
          <a:bodyPr>
            <a:noAutofit/>
          </a:bodyPr>
          <a:lstStyle/>
          <a:p>
            <a:r>
              <a:rPr lang="fr-CA" altLang="fr-FR" sz="2800" dirty="0">
                <a:solidFill>
                  <a:schemeClr val="tx1"/>
                </a:solidFill>
                <a:latin typeface="+mn-ea"/>
                <a:ea typeface="+mn-ea"/>
              </a:rPr>
              <a:t>Codage binaire des Catégories</a:t>
            </a:r>
            <a:r>
              <a:rPr lang="en-US" altLang="fr-FR" sz="28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fr-FR" sz="2800" dirty="0">
              <a:latin typeface="+mn-ea"/>
              <a:ea typeface="+mn-ea"/>
            </a:endParaRPr>
          </a:p>
        </p:txBody>
      </p:sp>
      <p:graphicFrame>
        <p:nvGraphicFramePr>
          <p:cNvPr id="5" name="Group 111">
            <a:extLst>
              <a:ext uri="{FF2B5EF4-FFF2-40B4-BE49-F238E27FC236}">
                <a16:creationId xmlns:a16="http://schemas.microsoft.com/office/drawing/2014/main" id="{A4EBAD7C-FA78-5A28-4E1D-DC2CED69B1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3197672"/>
              </p:ext>
            </p:extLst>
          </p:nvPr>
        </p:nvGraphicFramePr>
        <p:xfrm>
          <a:off x="783982" y="982669"/>
          <a:ext cx="7908679" cy="4254014"/>
        </p:xfrm>
        <a:graphic>
          <a:graphicData uri="http://schemas.openxmlformats.org/drawingml/2006/table">
            <a:tbl>
              <a:tblPr/>
              <a:tblGrid>
                <a:gridCol w="1318846">
                  <a:extLst>
                    <a:ext uri="{9D8B030D-6E8A-4147-A177-3AD203B41FA5}">
                      <a16:colId xmlns:a16="http://schemas.microsoft.com/office/drawing/2014/main" val="3037138078"/>
                    </a:ext>
                  </a:extLst>
                </a:gridCol>
                <a:gridCol w="1317380">
                  <a:extLst>
                    <a:ext uri="{9D8B030D-6E8A-4147-A177-3AD203B41FA5}">
                      <a16:colId xmlns:a16="http://schemas.microsoft.com/office/drawing/2014/main" val="3195963721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2130575738"/>
                    </a:ext>
                  </a:extLst>
                </a:gridCol>
                <a:gridCol w="1317381">
                  <a:extLst>
                    <a:ext uri="{9D8B030D-6E8A-4147-A177-3AD203B41FA5}">
                      <a16:colId xmlns:a16="http://schemas.microsoft.com/office/drawing/2014/main" val="2554052815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4208855302"/>
                    </a:ext>
                  </a:extLst>
                </a:gridCol>
                <a:gridCol w="1317380">
                  <a:extLst>
                    <a:ext uri="{9D8B030D-6E8A-4147-A177-3AD203B41FA5}">
                      <a16:colId xmlns:a16="http://schemas.microsoft.com/office/drawing/2014/main" val="130172648"/>
                    </a:ext>
                  </a:extLst>
                </a:gridCol>
              </a:tblGrid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Catégorie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SN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SV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SA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SP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100917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Puissance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755930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Décimal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836508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Binaire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0000000001</a:t>
                      </a:r>
                      <a:r>
                        <a:rPr kumimoji="0" lang="en-US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 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0000000010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0000000100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0000001000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0000010000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686097"/>
                  </a:ext>
                </a:extLst>
              </a:tr>
              <a:tr h="530469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Catégorie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V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N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Pro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Dét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5504022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Puissance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546654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Décimal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128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256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90241"/>
                  </a:ext>
                </a:extLst>
              </a:tr>
              <a:tr h="531935"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CA" altLang="fr-FR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Binaire</a:t>
                      </a:r>
                      <a:endParaRPr kumimoji="0" lang="en-US" altLang="fr-FR" sz="13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0000100000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0001000000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0010000000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0100000000</a:t>
                      </a:r>
                      <a:endParaRPr kumimoji="0" lang="en-US" altLang="fr-FR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lnSpc>
                          <a:spcPct val="120000"/>
                        </a:lnSpc>
                        <a:spcAft>
                          <a:spcPts val="1000"/>
                        </a:spcAf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2900">
                        <a:lnSpc>
                          <a:spcPct val="120000"/>
                        </a:lnSpc>
                        <a:spcBef>
                          <a:spcPts val="400"/>
                        </a:spcBef>
                        <a:buClr>
                          <a:srgbClr val="FC0000"/>
                        </a:buClr>
                        <a:buSzPct val="75000"/>
                        <a:buFont typeface="Monotype Sorts" pitchFamily="2" charset="2"/>
                        <a:defRPr sz="20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2pPr>
                      <a:lvl3pPr marL="6858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0000"/>
                        <a:buFont typeface="Monotype Sorts" pitchFamily="2" charset="2"/>
                        <a:defRPr sz="19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3pPr>
                      <a:lvl4pPr marL="10922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50000"/>
                        <a:buFont typeface="Monotype Sorts" pitchFamily="2" charset="2"/>
                        <a:defRPr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4pPr>
                      <a:lvl5pPr marL="1485900">
                        <a:lnSpc>
                          <a:spcPct val="120000"/>
                        </a:lnSpc>
                        <a:spcBef>
                          <a:spcPts val="400"/>
                        </a:spcBef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5pPr>
                      <a:lvl6pPr marL="19431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6pPr>
                      <a:lvl7pPr marL="24003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7pPr>
                      <a:lvl8pPr marL="28575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8pPr>
                      <a:lvl9pPr marL="3314700" eaLnBrk="0" fontAlgn="base" hangingPunct="0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SzPct val="75000"/>
                        <a:buFont typeface="Monotype Sorts" pitchFamily="2" charset="2"/>
                        <a:defRPr sz="1700">
                          <a:solidFill>
                            <a:schemeClr val="tx1"/>
                          </a:solidFill>
                          <a:latin typeface="Arial Narrow" panose="020B0604020202020204" pitchFamily="34" charset="0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r-FR" altLang="ja-JP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1000000000</a:t>
                      </a:r>
                      <a:endParaRPr kumimoji="0" lang="en-US" altLang="fr-FR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4406" marR="84406" marT="42203" marB="4220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522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852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C6B028A-58CA-CA9F-1BDD-861DD7AE60E7}"/>
              </a:ext>
            </a:extLst>
          </p:cNvPr>
          <p:cNvSpPr txBox="1">
            <a:spLocks noChangeArrowheads="1"/>
          </p:cNvSpPr>
          <p:nvPr/>
        </p:nvSpPr>
        <p:spPr>
          <a:xfrm>
            <a:off x="742950" y="0"/>
            <a:ext cx="84201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hangingPunct="1"/>
            <a:r>
              <a:rPr lang="fr-CA" altLang="fr-FR" sz="4400" dirty="0">
                <a:solidFill>
                  <a:schemeClr val="tx1"/>
                </a:solidFill>
                <a:latin typeface="+mn-lt"/>
              </a:rPr>
              <a:t>Codage d’une règle</a:t>
            </a:r>
            <a:endParaRPr lang="en-US" altLang="fr-FR" sz="4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D3B164-C11C-9F9D-B816-58D3C7CAF714}"/>
              </a:ext>
            </a:extLst>
          </p:cNvPr>
          <p:cNvSpPr txBox="1">
            <a:spLocks noChangeArrowheads="1"/>
          </p:cNvSpPr>
          <p:nvPr/>
        </p:nvSpPr>
        <p:spPr>
          <a:xfrm>
            <a:off x="560388" y="1052513"/>
            <a:ext cx="7974012" cy="51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>
            <a:normAutofit/>
          </a:bodyPr>
          <a:lstStyle>
            <a:lvl1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  <a:lvl2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2pPr>
            <a:lvl3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3pPr>
            <a:lvl4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4pPr>
            <a:lvl5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5pPr>
            <a:lvl6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6pPr>
            <a:lvl7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7pPr>
            <a:lvl8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8pPr>
            <a:lvl9pPr marL="0" marR="0" indent="0" algn="ctr" defTabSz="41075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9pPr>
          </a:lstStyle>
          <a:p>
            <a:pPr algn="l" hangingPunct="1"/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Soit les règles suivantes:</a:t>
            </a:r>
          </a:p>
          <a:p>
            <a:pPr algn="l" hangingPunct="1"/>
            <a:endParaRPr lang="fr-CA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457200" lvl="1" indent="-457200" algn="l" hangingPunct="1">
              <a:buFont typeface="Wingdings" pitchFamily="2" charset="2"/>
              <a:buChar char="Ø"/>
            </a:pP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SN -&gt; </a:t>
            </a:r>
            <a:r>
              <a:rPr lang="fr-CA" altLang="fr-FR" sz="2200" dirty="0" err="1">
                <a:solidFill>
                  <a:schemeClr val="tx1"/>
                </a:solidFill>
                <a:latin typeface="+mn-ea"/>
                <a:ea typeface="+mn-ea"/>
              </a:rPr>
              <a:t>Det</a:t>
            </a: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, A,N.</a:t>
            </a:r>
          </a:p>
          <a:p>
            <a:pPr marL="457200" lvl="1" indent="-457200" algn="l" hangingPunct="1">
              <a:buFont typeface="Wingdings" pitchFamily="2" charset="2"/>
              <a:buChar char="Ø"/>
            </a:pP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SN -&gt; Pro.</a:t>
            </a:r>
          </a:p>
          <a:p>
            <a:pPr marL="457200" lvl="1" indent="-457200" algn="l" hangingPunct="1">
              <a:buFont typeface="Wingdings" pitchFamily="2" charset="2"/>
              <a:buChar char="Ø"/>
            </a:pP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SV -&gt; Pro, V, SN.</a:t>
            </a:r>
          </a:p>
          <a:p>
            <a:pPr marL="457200" lvl="1" indent="-457200" algn="l" hangingPunct="1">
              <a:buFont typeface="Wingdings" pitchFamily="2" charset="2"/>
              <a:buChar char="Ø"/>
            </a:pP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P -&gt; SN, SV.</a:t>
            </a:r>
          </a:p>
          <a:p>
            <a:pPr lvl="1" algn="l" hangingPunct="1"/>
            <a:endParaRPr lang="fr-CA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 hangingPunct="1"/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Chacune de ces règles peut-être </a:t>
            </a:r>
            <a:r>
              <a:rPr lang="fr-CA" altLang="fr-FR" sz="2200" dirty="0" err="1">
                <a:solidFill>
                  <a:schemeClr val="tx1"/>
                </a:solidFill>
                <a:latin typeface="+mn-ea"/>
                <a:ea typeface="+mn-ea"/>
              </a:rPr>
              <a:t>ré-analysée</a:t>
            </a: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 comme étant une union de position binaire.</a:t>
            </a:r>
          </a:p>
          <a:p>
            <a:pPr algn="l" hangingPunct="1"/>
            <a:endParaRPr lang="fr-CA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algn="l" hangingPunct="1"/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Par exemple, la règle: </a:t>
            </a:r>
            <a:r>
              <a:rPr lang="fr-CA" altLang="fr-FR" sz="2200" i="1" dirty="0">
                <a:solidFill>
                  <a:schemeClr val="tx1"/>
                </a:solidFill>
                <a:latin typeface="+mn-ea"/>
                <a:ea typeface="+mn-ea"/>
              </a:rPr>
              <a:t>SN -&gt; </a:t>
            </a:r>
            <a:r>
              <a:rPr lang="fr-CA" altLang="fr-FR" sz="2200" i="1" dirty="0" err="1">
                <a:solidFill>
                  <a:schemeClr val="tx1"/>
                </a:solidFill>
                <a:latin typeface="+mn-ea"/>
                <a:ea typeface="+mn-ea"/>
              </a:rPr>
              <a:t>Dét</a:t>
            </a:r>
            <a:r>
              <a:rPr lang="fr-CA" altLang="fr-FR" sz="2200" i="1" dirty="0">
                <a:solidFill>
                  <a:schemeClr val="tx1"/>
                </a:solidFill>
                <a:latin typeface="+mn-ea"/>
                <a:ea typeface="+mn-ea"/>
              </a:rPr>
              <a:t>, A, N</a:t>
            </a:r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 correspond à: </a:t>
            </a:r>
          </a:p>
          <a:p>
            <a:pPr lvl="1" algn="l" hangingPunct="1"/>
            <a:endParaRPr lang="fr-CA" altLang="fr-FR" sz="2200" dirty="0">
              <a:solidFill>
                <a:schemeClr val="tx1"/>
              </a:solidFill>
              <a:latin typeface="+mn-ea"/>
              <a:ea typeface="+mn-ea"/>
            </a:endParaRPr>
          </a:p>
          <a:p>
            <a:pPr lvl="1" algn="l" hangingPunct="1"/>
            <a:r>
              <a:rPr lang="fr-CA" altLang="fr-FR" sz="2200" dirty="0">
                <a:solidFill>
                  <a:schemeClr val="tx1"/>
                </a:solidFill>
                <a:latin typeface="+mn-ea"/>
                <a:ea typeface="+mn-ea"/>
              </a:rPr>
              <a:t>256 | 64 |32 = </a:t>
            </a:r>
            <a:r>
              <a:rPr lang="fr-FR" altLang="ja-JP" sz="2200" b="1" dirty="0">
                <a:solidFill>
                  <a:schemeClr val="tx1"/>
                </a:solidFill>
                <a:latin typeface="+mn-ea"/>
                <a:ea typeface="+mn-ea"/>
              </a:rPr>
              <a:t>1101000000 = 352</a:t>
            </a:r>
            <a:endParaRPr lang="en-US" altLang="fr-FR" sz="2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3228293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7030</TotalTime>
  <Words>5372</Words>
  <Application>Microsoft Macintosh PowerPoint</Application>
  <PresentationFormat>Affichage à l'écran (4:3)</PresentationFormat>
  <Paragraphs>759</Paragraphs>
  <Slides>61</Slides>
  <Notes>1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73" baseType="lpstr">
      <vt:lpstr>Apple SD 산돌고딕 Neo 옅은체</vt:lpstr>
      <vt:lpstr>ＭＳ ゴシック</vt:lpstr>
      <vt:lpstr>ＭＳ Ｐゴシック</vt:lpstr>
      <vt:lpstr>Arial</vt:lpstr>
      <vt:lpstr>Comic Sans MS</vt:lpstr>
      <vt:lpstr>Helvetica</vt:lpstr>
      <vt:lpstr>Helvetica Neue</vt:lpstr>
      <vt:lpstr>Lucida Grande</vt:lpstr>
      <vt:lpstr>Times New Roman</vt:lpstr>
      <vt:lpstr>Wingdings</vt:lpstr>
      <vt:lpstr>Black</vt:lpstr>
      <vt:lpstr>Document Microsoft Word 97 - 2004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Codage binaire des Catégories </vt:lpstr>
      <vt:lpstr>Présentation PowerPoint</vt:lpstr>
      <vt:lpstr>Index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Extraire des expressions négative ou “Kansei”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Chanod</dc:creator>
  <cp:lastModifiedBy>Claude Roux</cp:lastModifiedBy>
  <cp:revision>495</cp:revision>
  <dcterms:modified xsi:type="dcterms:W3CDTF">2024-05-19T10:12:24Z</dcterms:modified>
</cp:coreProperties>
</file>